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58" r:id="rId8"/>
    <p:sldId id="266" r:id="rId9"/>
    <p:sldId id="268" r:id="rId10"/>
    <p:sldId id="267" r:id="rId11"/>
    <p:sldId id="261" r:id="rId12"/>
    <p:sldId id="265" r:id="rId13"/>
    <p:sldId id="269" r:id="rId14"/>
  </p:sldIdLst>
  <p:sldSz cx="12192000" cy="6858000"/>
  <p:notesSz cx="6858000" cy="9144000"/>
  <p:custShowLst>
    <p:custShow name="Segítség" id="0">
      <p:sldLst>
        <p:sld r:id="rId12"/>
      </p:sldLst>
    </p:custShow>
    <p:custShow name="segítség 2" id="1">
      <p:sldLst>
        <p:sld r:id="rId13"/>
      </p:sldLst>
    </p:custShow>
    <p:custShow name="segítség 3" id="2">
      <p:sldLst>
        <p:sld r:id="rId14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5CB"/>
    <a:srgbClr val="FFF2E2"/>
    <a:srgbClr val="DA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71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3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6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95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0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6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7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94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9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1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396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BB16DD1-78CA-4D3A-83B9-9037EB0F7C2C}" type="datetimeFigureOut">
              <a:rPr lang="hu-HU" smtClean="0"/>
              <a:t>2020. 03. 24.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014E35C-E558-4056-9979-69E382734E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044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ka.gtportal.eu/?f0=szota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4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Informatika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556" y="3808456"/>
            <a:ext cx="6207629" cy="28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buborék 3"/>
          <p:cNvSpPr/>
          <p:nvPr/>
        </p:nvSpPr>
        <p:spPr>
          <a:xfrm>
            <a:off x="415637" y="357447"/>
            <a:ext cx="11011994" cy="3158837"/>
          </a:xfrm>
          <a:prstGeom prst="wedgeEllipseCallout">
            <a:avLst>
              <a:gd name="adj1" fmla="val -50979"/>
              <a:gd name="adj2" fmla="val 65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106" y="1107670"/>
            <a:ext cx="8847112" cy="1658389"/>
          </a:xfrm>
          <a:prstGeom prst="rect">
            <a:avLst/>
          </a:prstGeom>
          <a:ln w="38100">
            <a:solidFill>
              <a:srgbClr val="DA87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zis buborék 6"/>
          <p:cNvSpPr/>
          <p:nvPr/>
        </p:nvSpPr>
        <p:spPr>
          <a:xfrm>
            <a:off x="1419106" y="3857105"/>
            <a:ext cx="10459781" cy="2618509"/>
          </a:xfrm>
          <a:prstGeom prst="wedgeEllipseCallout">
            <a:avLst>
              <a:gd name="adj1" fmla="val -60598"/>
              <a:gd name="adj2" fmla="val -44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326"/>
          <a:stretch/>
        </p:blipFill>
        <p:spPr>
          <a:xfrm>
            <a:off x="3300152" y="4266507"/>
            <a:ext cx="6966066" cy="1768534"/>
          </a:xfrm>
          <a:prstGeom prst="rect">
            <a:avLst/>
          </a:prstGeom>
          <a:ln w="38100">
            <a:solidFill>
              <a:srgbClr val="DA87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3" y="2793154"/>
            <a:ext cx="2302626" cy="2196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Akciógomb: Információ 9">
            <a:hlinkClick r:id="" action="ppaction://customshow?id=2&amp;return=true" highlightClick="1"/>
          </p:cNvPr>
          <p:cNvSpPr/>
          <p:nvPr/>
        </p:nvSpPr>
        <p:spPr>
          <a:xfrm>
            <a:off x="10927079" y="3269276"/>
            <a:ext cx="646024" cy="581891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3391593" y="5245331"/>
            <a:ext cx="2078182" cy="241069"/>
          </a:xfrm>
          <a:prstGeom prst="rect">
            <a:avLst/>
          </a:prstGeom>
          <a:solidFill>
            <a:srgbClr val="EE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3391593" y="5706686"/>
            <a:ext cx="6608618" cy="241069"/>
          </a:xfrm>
          <a:prstGeom prst="rect">
            <a:avLst/>
          </a:prstGeom>
          <a:solidFill>
            <a:srgbClr val="EE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4031671" y="295093"/>
            <a:ext cx="395390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dirty="0" smtClean="0"/>
              <a:t>Keresés a weblapon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9853378" y="3375555"/>
            <a:ext cx="9745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segítség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85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formatika.gtportal.eu/img/oldalak/alapok/alapfogalmak/hardver_cs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093" y="1268384"/>
            <a:ext cx="10202085" cy="53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260763" y="899052"/>
            <a:ext cx="897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</a:t>
            </a:r>
            <a:r>
              <a:rPr lang="hu-HU" dirty="0"/>
              <a:t>hardver eszközöket két nagy csoportba soroljuk, ezek a központi egység és a perifériák.</a:t>
            </a:r>
            <a:endParaRPr lang="hu-HU" dirty="0">
              <a:effectLst/>
            </a:endParaRPr>
          </a:p>
        </p:txBody>
      </p:sp>
      <p:sp>
        <p:nvSpPr>
          <p:cNvPr id="3" name="Folyamatábra: Másik feldolgozás 2"/>
          <p:cNvSpPr/>
          <p:nvPr/>
        </p:nvSpPr>
        <p:spPr>
          <a:xfrm>
            <a:off x="565266" y="5087388"/>
            <a:ext cx="4031673" cy="123028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Hardver: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A számítógép fizikailag megfogható részeinek összessége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364505" y="391221"/>
            <a:ext cx="496462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hu-HU" sz="2400" i="1" dirty="0">
                <a:solidFill>
                  <a:srgbClr val="550000"/>
                </a:solidFill>
                <a:latin typeface="Kalam"/>
              </a:rPr>
              <a:t>A hardver eszközök csoportosítása</a:t>
            </a:r>
          </a:p>
        </p:txBody>
      </p:sp>
    </p:spTree>
    <p:extLst>
      <p:ext uri="{BB962C8B-B14F-4D97-AF65-F5344CB8AC3E}">
        <p14:creationId xmlns:p14="http://schemas.microsoft.com/office/powerpoint/2010/main" val="31911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18952" y="468021"/>
            <a:ext cx="9047018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u-HU" sz="2000" b="1" u="sng" dirty="0">
                <a:solidFill>
                  <a:schemeClr val="tx1"/>
                </a:solidFill>
              </a:rPr>
              <a:t>A legismertebb böngészőprogramok: </a:t>
            </a:r>
            <a:endParaRPr lang="hu-HU" sz="2000" b="1" u="sng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Google </a:t>
            </a:r>
            <a:r>
              <a:rPr lang="hu-HU" sz="2000" dirty="0" err="1">
                <a:solidFill>
                  <a:schemeClr val="tx1"/>
                </a:solidFill>
              </a:rPr>
              <a:t>Chrome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Firefox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>
                <a:solidFill>
                  <a:schemeClr val="tx1"/>
                </a:solidFill>
              </a:rPr>
              <a:t>Opera, 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dirty="0" err="1" smtClean="0">
                <a:solidFill>
                  <a:schemeClr val="tx1"/>
                </a:solidFill>
              </a:rPr>
              <a:t>Safari</a:t>
            </a:r>
            <a:r>
              <a:rPr lang="hu-HU" sz="20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 err="1" smtClean="0">
                <a:solidFill>
                  <a:schemeClr val="tx1"/>
                </a:solidFill>
              </a:rPr>
              <a:t>Edge</a:t>
            </a:r>
            <a:endParaRPr lang="hu-HU" sz="20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>
                <a:solidFill>
                  <a:schemeClr val="tx1"/>
                </a:solidFill>
              </a:rPr>
              <a:t>A Netscape Navigator már sajnos a </a:t>
            </a:r>
            <a:r>
              <a:rPr lang="hu-HU" sz="2000" dirty="0" smtClean="0">
                <a:solidFill>
                  <a:schemeClr val="tx1"/>
                </a:solidFill>
              </a:rPr>
              <a:t>múlté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tx1"/>
                </a:solidFill>
              </a:rPr>
              <a:t> </a:t>
            </a:r>
            <a:r>
              <a:rPr lang="hu-HU" sz="2000" dirty="0">
                <a:solidFill>
                  <a:schemeClr val="tx1"/>
                </a:solidFill>
              </a:rPr>
              <a:t>és az Internet Explorert is lassan felváltja az </a:t>
            </a:r>
            <a:r>
              <a:rPr lang="hu-HU" sz="2000" dirty="0" err="1" smtClean="0">
                <a:solidFill>
                  <a:schemeClr val="tx1"/>
                </a:solidFill>
              </a:rPr>
              <a:t>Edge</a:t>
            </a:r>
            <a:endParaRPr lang="hu-HU" sz="2000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084" y="3161953"/>
            <a:ext cx="5965767" cy="33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58883" y="388457"/>
            <a:ext cx="940011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A feladat megoldásai küldd el a honlapon találhat feladatküldőben!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Ne felejtsd el megadni az informatika témakört és az osztályodat!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Egy kis segítség a beküldéshez:</a:t>
            </a:r>
          </a:p>
        </p:txBody>
      </p:sp>
      <p:sp>
        <p:nvSpPr>
          <p:cNvPr id="4" name="Lefelé nyíl 3"/>
          <p:cNvSpPr/>
          <p:nvPr/>
        </p:nvSpPr>
        <p:spPr>
          <a:xfrm>
            <a:off x="5249486" y="2055222"/>
            <a:ext cx="1018903" cy="1603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2765364" y="3756015"/>
            <a:ext cx="5987145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/>
              <a:t>1.feladat: </a:t>
            </a:r>
          </a:p>
          <a:p>
            <a:r>
              <a:rPr lang="hu-HU" sz="2400" dirty="0" smtClean="0"/>
              <a:t>2.feladat:</a:t>
            </a:r>
          </a:p>
          <a:p>
            <a:r>
              <a:rPr lang="hu-HU" sz="2400" dirty="0" smtClean="0"/>
              <a:t>3.feladat:</a:t>
            </a:r>
          </a:p>
          <a:p>
            <a:r>
              <a:rPr lang="hu-HU" sz="2400" dirty="0" smtClean="0"/>
              <a:t>4.a feladat.</a:t>
            </a:r>
          </a:p>
          <a:p>
            <a:r>
              <a:rPr lang="hu-HU" sz="2400" dirty="0" smtClean="0"/>
              <a:t>4.b feladat:</a:t>
            </a:r>
          </a:p>
          <a:p>
            <a:r>
              <a:rPr lang="hu-HU" sz="2400" dirty="0" smtClean="0"/>
              <a:t>4.c feladat:</a:t>
            </a:r>
          </a:p>
          <a:p>
            <a:r>
              <a:rPr lang="hu-HU" sz="2400" dirty="0" smtClean="0"/>
              <a:t>5. feladat: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532117" y="2475746"/>
            <a:ext cx="402692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Így add meg a megoldásokat!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239491" y="4231179"/>
            <a:ext cx="7365075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hálózatokban általában van egy vagy több kitüntetett gép, melyet </a:t>
            </a:r>
            <a:r>
              <a:rPr lang="hu-HU" sz="2400" dirty="0" err="1" smtClean="0"/>
              <a:t>SZERVERnek</a:t>
            </a:r>
            <a:r>
              <a:rPr lang="hu-HU" sz="2400" dirty="0" smtClean="0"/>
              <a:t> nevezünk. A szerver háttértárolóján elhelyezett állományok nagy többségé a hálózatba kapcsolt többi számítógépen, azúgynevezett munkaállomásokon is elérhető.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2707733" y="440574"/>
            <a:ext cx="61558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chemeClr val="tx1"/>
                </a:solidFill>
              </a:rPr>
              <a:t>Számítógépes hálózat, internet</a:t>
            </a:r>
            <a:endParaRPr lang="hu-HU" sz="3600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06829" y="1748181"/>
            <a:ext cx="443068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 egymással összeköttetésben lévő számítógépek számítógépes hálózatot alkotnak.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041" y="1654232"/>
            <a:ext cx="3052849" cy="228963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39" y="3092730"/>
            <a:ext cx="3273117" cy="29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9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15388" y="443082"/>
            <a:ext cx="5361709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számítógépes hálózatok használatának egyik előnye, hogy a hálózatba kötött gépeken a felhasználók kommunikálni tudnak egymással.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6771137" y="4498249"/>
            <a:ext cx="4979324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hálózatok használatának másik előnye, hogy a </a:t>
            </a:r>
            <a:r>
              <a:rPr lang="hu-HU" sz="2400" dirty="0" err="1" smtClean="0"/>
              <a:t>HARDVERESZKÖZÖKet</a:t>
            </a:r>
            <a:r>
              <a:rPr lang="hu-HU" sz="2400" dirty="0" smtClean="0"/>
              <a:t> egymás között meg lehet osztani, így a költségeket csökkenteni lehet.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741" y="2917767"/>
            <a:ext cx="5780176" cy="2907425"/>
          </a:xfrm>
          <a:prstGeom prst="rect">
            <a:avLst/>
          </a:prstGeom>
        </p:spPr>
      </p:pic>
      <p:sp>
        <p:nvSpPr>
          <p:cNvPr id="6" name="Felhő 5"/>
          <p:cNvSpPr/>
          <p:nvPr/>
        </p:nvSpPr>
        <p:spPr>
          <a:xfrm>
            <a:off x="5326380" y="1422008"/>
            <a:ext cx="6579523" cy="1687484"/>
          </a:xfrm>
          <a:prstGeom prst="cloudCallout">
            <a:avLst>
              <a:gd name="adj1" fmla="val -31938"/>
              <a:gd name="adj2" fmla="val 104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Mik a hardvereszközök?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7" name="Akciógomb: Információ 6">
            <a:hlinkClick r:id="" action="ppaction://customshow?id=0&amp;return=true" highlightClick="1"/>
          </p:cNvPr>
          <p:cNvSpPr/>
          <p:nvPr/>
        </p:nvSpPr>
        <p:spPr>
          <a:xfrm>
            <a:off x="8348749" y="3237611"/>
            <a:ext cx="656706" cy="44057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189830" y="3744890"/>
            <a:ext cx="9745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segítség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920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731" y="492959"/>
            <a:ext cx="3171823" cy="271870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40574" y="492959"/>
            <a:ext cx="757289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hálózatban a számítógépeket általában vezetékek kötik össze , de egyre elterjedtebb a vezetéknélküli kapcsolat is.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48544" y="3006615"/>
            <a:ext cx="670837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 </a:t>
            </a:r>
            <a:r>
              <a:rPr lang="hu-HU" sz="2400" dirty="0"/>
              <a:t> </a:t>
            </a:r>
            <a:r>
              <a:rPr lang="hu-HU" sz="2400" dirty="0" smtClean="0"/>
              <a:t>ilyen kiépítésű hálózatban a jelek továbbításra rádióhullám segítségével történhet.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285509" y="4874268"/>
            <a:ext cx="632044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Nagy távolságban lévő gépek összekapcsolásához műholdakat alkalmaznak.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15" y="3969048"/>
            <a:ext cx="4236259" cy="233700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42" y="1386344"/>
            <a:ext cx="3211771" cy="238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5928">
            <a:off x="1171439" y="2025150"/>
            <a:ext cx="5165089" cy="41949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zövegdoboz 1"/>
          <p:cNvSpPr txBox="1"/>
          <p:nvPr/>
        </p:nvSpPr>
        <p:spPr>
          <a:xfrm>
            <a:off x="1953489" y="490453"/>
            <a:ext cx="79220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 </a:t>
            </a:r>
            <a:r>
              <a:rPr lang="hu-HU" sz="2400" b="1" dirty="0" smtClean="0">
                <a:solidFill>
                  <a:srgbClr val="C00000"/>
                </a:solidFill>
              </a:rPr>
              <a:t>INTERNET</a:t>
            </a:r>
            <a:r>
              <a:rPr lang="hu-HU" sz="2400" dirty="0" smtClean="0"/>
              <a:t> az egész Földre kiterjedő hálózat, amely több, kisebb méretű hálózatot kapcsol össze.</a:t>
            </a:r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305096" y="1704111"/>
            <a:ext cx="943494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Az internet több felhasználási lehetősége közül az egyik legnépszerűbb szolgáltatása </a:t>
            </a:r>
            <a:r>
              <a:rPr lang="hu-HU" sz="2400" b="1" dirty="0" smtClean="0"/>
              <a:t>a </a:t>
            </a:r>
            <a:r>
              <a:rPr lang="hu-HU" sz="2400" b="1" dirty="0" smtClean="0">
                <a:solidFill>
                  <a:srgbClr val="C00000"/>
                </a:solidFill>
              </a:rPr>
              <a:t>World Wide Web</a:t>
            </a:r>
            <a:r>
              <a:rPr lang="hu-HU" sz="2400" dirty="0" smtClean="0"/>
              <a:t>, rövidebben </a:t>
            </a:r>
            <a:r>
              <a:rPr lang="hu-HU" sz="2400" b="1" dirty="0" smtClean="0">
                <a:solidFill>
                  <a:srgbClr val="00B0F0"/>
                </a:solidFill>
              </a:rPr>
              <a:t>web</a:t>
            </a:r>
            <a:r>
              <a:rPr lang="hu-HU" sz="2400" dirty="0" smtClean="0"/>
              <a:t> vagy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www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05095" y="5867873"/>
            <a:ext cx="921881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webet egymással összekötött dokumentumok rendszere alkotja.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103" y="2602136"/>
            <a:ext cx="4596938" cy="3158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1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46809" y="457200"/>
            <a:ext cx="8129848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A dokumentum, melyet weblapnak is nevezünk tartalmazhat: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 Szöveget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Képet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Mozgóképet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/>
                </a:solidFill>
              </a:rPr>
              <a:t>Hangot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904" y="1254250"/>
            <a:ext cx="5809448" cy="365973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19745" y="5051546"/>
            <a:ext cx="694112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Ezeket a weblapokat egy böngészőprogram használatával tekinthetjük meg.</a:t>
            </a:r>
          </a:p>
        </p:txBody>
      </p:sp>
      <p:sp>
        <p:nvSpPr>
          <p:cNvPr id="6" name="Lefelé nyíl 5"/>
          <p:cNvSpPr/>
          <p:nvPr/>
        </p:nvSpPr>
        <p:spPr>
          <a:xfrm>
            <a:off x="5270269" y="6020109"/>
            <a:ext cx="765919" cy="555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4646813" y="429670"/>
            <a:ext cx="223009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dirty="0"/>
              <a:t>Böngészés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5" y="1631200"/>
            <a:ext cx="4615295" cy="427684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5259185" y="13408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rgbClr val="550000"/>
                </a:solidFill>
                <a:latin typeface="tahoma" panose="020B0604030504040204" pitchFamily="34" charset="0"/>
              </a:rPr>
              <a:t>A </a:t>
            </a:r>
            <a:r>
              <a:rPr lang="hu-HU" dirty="0">
                <a:solidFill>
                  <a:srgbClr val="008800"/>
                </a:solidFill>
                <a:latin typeface="tahoma" panose="020B0604030504040204" pitchFamily="34" charset="0"/>
                <a:hlinkClick r:id="rId3"/>
              </a:rPr>
              <a:t>böngésző</a:t>
            </a:r>
            <a:r>
              <a:rPr lang="hu-HU" dirty="0">
                <a:solidFill>
                  <a:srgbClr val="550000"/>
                </a:solidFill>
                <a:latin typeface="tahoma" panose="020B0604030504040204" pitchFamily="34" charset="0"/>
              </a:rPr>
              <a:t> egy olyan program, amellyel a világhálón (Interneten) található oldalakat (webhelyeket, webszervereket) megnézegethetjük vagy letölthetjük saját számítógépünkre.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6313377" y="3184257"/>
            <a:ext cx="5224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550000"/>
                </a:solidFill>
                <a:latin typeface="tahoma" panose="020B0604030504040204" pitchFamily="34" charset="0"/>
              </a:rPr>
              <a:t>Manapság sokféle böngésző áll </a:t>
            </a:r>
            <a:r>
              <a:rPr lang="hu-HU" dirty="0" smtClean="0">
                <a:solidFill>
                  <a:srgbClr val="550000"/>
                </a:solidFill>
                <a:latin typeface="tahoma" panose="020B0604030504040204" pitchFamily="34" charset="0"/>
              </a:rPr>
              <a:t>rendelkezésünkre</a:t>
            </a:r>
            <a:r>
              <a:rPr lang="hu-HU" dirty="0">
                <a:solidFill>
                  <a:srgbClr val="550000"/>
                </a:solidFill>
                <a:latin typeface="tahoma" panose="020B0604030504040204" pitchFamily="34" charset="0"/>
              </a:rPr>
              <a:t>. Használatuk egyszerű.</a:t>
            </a:r>
            <a:endParaRPr lang="hu-HU" dirty="0"/>
          </a:p>
        </p:txBody>
      </p:sp>
      <p:sp>
        <p:nvSpPr>
          <p:cNvPr id="13" name="Felhő 12"/>
          <p:cNvSpPr/>
          <p:nvPr/>
        </p:nvSpPr>
        <p:spPr>
          <a:xfrm>
            <a:off x="6138949" y="4574329"/>
            <a:ext cx="5573544" cy="1795536"/>
          </a:xfrm>
          <a:prstGeom prst="cloudCallout">
            <a:avLst>
              <a:gd name="adj1" fmla="val -49379"/>
              <a:gd name="adj2" fmla="val -85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Milyen böngészőprogramokat ismersz?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14" name="Akciógomb: Információ 13">
            <a:hlinkClick r:id="" action="ppaction://customshow?id=1&amp;return=true" highlightClick="1"/>
          </p:cNvPr>
          <p:cNvSpPr/>
          <p:nvPr/>
        </p:nvSpPr>
        <p:spPr>
          <a:xfrm>
            <a:off x="10409117" y="3769620"/>
            <a:ext cx="798022" cy="62345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9304418" y="3896681"/>
            <a:ext cx="97454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segítség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50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86" y="407324"/>
            <a:ext cx="7797338" cy="2104102"/>
          </a:xfrm>
          <a:prstGeom prst="rect">
            <a:avLst/>
          </a:prstGeom>
          <a:ln w="76200">
            <a:solidFill>
              <a:srgbClr val="DA87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659" y="2926080"/>
            <a:ext cx="8279722" cy="1830488"/>
          </a:xfrm>
          <a:prstGeom prst="rect">
            <a:avLst/>
          </a:prstGeom>
          <a:ln w="76200">
            <a:solidFill>
              <a:srgbClr val="DA87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4515" y="5245332"/>
            <a:ext cx="8817283" cy="1064882"/>
          </a:xfrm>
          <a:prstGeom prst="rect">
            <a:avLst/>
          </a:prstGeom>
          <a:ln w="76200">
            <a:solidFill>
              <a:srgbClr val="DA87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6051665" y="5345084"/>
            <a:ext cx="1562793" cy="3325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172988" y="5935308"/>
            <a:ext cx="5203767" cy="3749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59" y="3300153"/>
            <a:ext cx="2236123" cy="29094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4172988" y="3300154"/>
            <a:ext cx="1529543" cy="2909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7293156" y="3300154"/>
            <a:ext cx="1285579" cy="2909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7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784" y="497378"/>
            <a:ext cx="5644342" cy="1409039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/>
          <a:stretch/>
        </p:blipFill>
        <p:spPr>
          <a:xfrm>
            <a:off x="2504932" y="4881036"/>
            <a:ext cx="9102994" cy="111336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5" cstate="email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308" y="3286848"/>
            <a:ext cx="5774902" cy="972738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efelé nyíl 4"/>
          <p:cNvSpPr/>
          <p:nvPr/>
        </p:nvSpPr>
        <p:spPr>
          <a:xfrm rot="673297">
            <a:off x="2762009" y="4191927"/>
            <a:ext cx="304800" cy="103199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243" y="364822"/>
            <a:ext cx="3865033" cy="24268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12" y="2225591"/>
            <a:ext cx="4442985" cy="23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ázis">
  <a:themeElements>
    <a:clrScheme name="Báz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áz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áz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TM03457444[[fn=Alap]]</Template>
  <TotalTime>365</TotalTime>
  <Words>354</Words>
  <Application>Microsoft Office PowerPoint</Application>
  <PresentationFormat>Szélesvásznú</PresentationFormat>
  <Paragraphs>51</Paragraphs>
  <Slides>13</Slides>
  <Notes>0</Notes>
  <HiddenSlides>3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  <vt:variant>
        <vt:lpstr>Egyéni diasorok</vt:lpstr>
      </vt:variant>
      <vt:variant>
        <vt:i4>3</vt:i4>
      </vt:variant>
    </vt:vector>
  </HeadingPairs>
  <TitlesOfParts>
    <vt:vector size="21" baseType="lpstr">
      <vt:lpstr>Arial</vt:lpstr>
      <vt:lpstr>Corbel</vt:lpstr>
      <vt:lpstr>Kalam</vt:lpstr>
      <vt:lpstr>tahoma</vt:lpstr>
      <vt:lpstr>Bázis</vt:lpstr>
      <vt:lpstr>Informatika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Segítség</vt:lpstr>
      <vt:lpstr>segítség 2</vt:lpstr>
      <vt:lpstr>segítség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5.</dc:title>
  <dc:creator>Henriett Székely</dc:creator>
  <cp:lastModifiedBy>Henriett Székely</cp:lastModifiedBy>
  <cp:revision>30</cp:revision>
  <dcterms:created xsi:type="dcterms:W3CDTF">2020-03-23T14:45:53Z</dcterms:created>
  <dcterms:modified xsi:type="dcterms:W3CDTF">2020-03-24T11:45:38Z</dcterms:modified>
</cp:coreProperties>
</file>