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0" r:id="rId3"/>
    <p:sldId id="271" r:id="rId4"/>
    <p:sldId id="259" r:id="rId5"/>
    <p:sldId id="276" r:id="rId6"/>
    <p:sldId id="272" r:id="rId7"/>
    <p:sldId id="266" r:id="rId8"/>
    <p:sldId id="273" r:id="rId9"/>
    <p:sldId id="261" r:id="rId10"/>
    <p:sldId id="262" r:id="rId11"/>
    <p:sldId id="274" r:id="rId12"/>
    <p:sldId id="277" r:id="rId13"/>
    <p:sldId id="268" r:id="rId14"/>
    <p:sldId id="275" r:id="rId15"/>
    <p:sldId id="26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718" autoAdjust="0"/>
  </p:normalViewPr>
  <p:slideViewPr>
    <p:cSldViewPr>
      <p:cViewPr varScale="1">
        <p:scale>
          <a:sx n="92" d="100"/>
          <a:sy n="92" d="100"/>
        </p:scale>
        <p:origin x="1367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D75A2-263F-4CDF-82D3-8BBC231F59C2}" type="doc">
      <dgm:prSet loTypeId="urn:microsoft.com/office/officeart/2005/8/layout/process1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7B8401A0-8637-4DC3-919D-5FC67E802A06}">
      <dgm:prSet custT="1"/>
      <dgm:spPr/>
      <dgm:t>
        <a:bodyPr/>
        <a:lstStyle/>
        <a:p>
          <a:r>
            <a:rPr lang="hu-HU" sz="2800" dirty="0" smtClean="0"/>
            <a:t>Szűrjük le</a:t>
          </a:r>
          <a:endParaRPr lang="hu-HU" sz="2800" dirty="0"/>
        </a:p>
      </dgm:t>
    </dgm:pt>
    <dgm:pt modelId="{D35A2360-E85A-479E-94D8-0977BF214455}" type="parTrans" cxnId="{EC3D6654-A889-4F17-8761-23A2536CA8BD}">
      <dgm:prSet/>
      <dgm:spPr/>
      <dgm:t>
        <a:bodyPr/>
        <a:lstStyle/>
        <a:p>
          <a:endParaRPr lang="hu-HU" sz="2800"/>
        </a:p>
      </dgm:t>
    </dgm:pt>
    <dgm:pt modelId="{C514EB64-0787-4675-BE6C-24257177B05B}" type="sibTrans" cxnId="{EC3D6654-A889-4F17-8761-23A2536CA8BD}">
      <dgm:prSet custT="1"/>
      <dgm:spPr/>
      <dgm:t>
        <a:bodyPr/>
        <a:lstStyle/>
        <a:p>
          <a:endParaRPr lang="hu-HU" sz="2000"/>
        </a:p>
      </dgm:t>
    </dgm:pt>
    <dgm:pt modelId="{8F7553D8-D03B-4376-9C0E-EBC7B443EF3D}">
      <dgm:prSet custT="1"/>
      <dgm:spPr/>
      <dgm:t>
        <a:bodyPr/>
        <a:lstStyle/>
        <a:p>
          <a:pPr rtl="0"/>
          <a:r>
            <a:rPr lang="hu-HU" sz="2800" dirty="0" smtClean="0"/>
            <a:t>A tiszta szűrletből öntsünk egy keveset kémcsőbe </a:t>
          </a:r>
          <a:endParaRPr lang="hu-HU" sz="2800" dirty="0"/>
        </a:p>
      </dgm:t>
    </dgm:pt>
    <dgm:pt modelId="{0CF3F4D5-78EE-4062-AF37-6CBE4672E441}" type="parTrans" cxnId="{A2C67328-8B0E-4BC8-9FF2-615622115307}">
      <dgm:prSet/>
      <dgm:spPr/>
      <dgm:t>
        <a:bodyPr/>
        <a:lstStyle/>
        <a:p>
          <a:endParaRPr lang="hu-HU" sz="2800"/>
        </a:p>
      </dgm:t>
    </dgm:pt>
    <dgm:pt modelId="{0D4FBD31-7BF4-4396-8C95-0914B0620F17}" type="sibTrans" cxnId="{A2C67328-8B0E-4BC8-9FF2-615622115307}">
      <dgm:prSet custT="1"/>
      <dgm:spPr/>
      <dgm:t>
        <a:bodyPr/>
        <a:lstStyle/>
        <a:p>
          <a:endParaRPr lang="hu-HU" sz="2000"/>
        </a:p>
      </dgm:t>
    </dgm:pt>
    <dgm:pt modelId="{A10510EC-90E0-46E9-8D2E-9185D033B4BF}">
      <dgm:prSet custT="1"/>
      <dgm:spPr/>
      <dgm:t>
        <a:bodyPr/>
        <a:lstStyle/>
        <a:p>
          <a:r>
            <a:rPr lang="hu-HU" sz="3200" dirty="0" smtClean="0"/>
            <a:t>melegítsük</a:t>
          </a:r>
          <a:endParaRPr lang="hu-HU" sz="3200" dirty="0"/>
        </a:p>
      </dgm:t>
    </dgm:pt>
    <dgm:pt modelId="{E254FFFC-230E-40AE-9DAB-3965E1056E14}" type="parTrans" cxnId="{FEB966C9-B78F-4959-84F3-5DF0375AD70F}">
      <dgm:prSet/>
      <dgm:spPr/>
      <dgm:t>
        <a:bodyPr/>
        <a:lstStyle/>
        <a:p>
          <a:endParaRPr lang="hu-HU" sz="2800"/>
        </a:p>
      </dgm:t>
    </dgm:pt>
    <dgm:pt modelId="{9B5004D4-56B4-410E-B28E-CCF456F9D944}" type="sibTrans" cxnId="{FEB966C9-B78F-4959-84F3-5DF0375AD70F}">
      <dgm:prSet/>
      <dgm:spPr/>
      <dgm:t>
        <a:bodyPr/>
        <a:lstStyle/>
        <a:p>
          <a:endParaRPr lang="hu-HU" sz="2800"/>
        </a:p>
      </dgm:t>
    </dgm:pt>
    <dgm:pt modelId="{42D3D2E9-F4C7-467F-87DF-D917502658A4}" type="pres">
      <dgm:prSet presAssocID="{00ED75A2-263F-4CDF-82D3-8BBC231F59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E7C11E9-516B-4FBE-AC89-0B6B12C39EDA}" type="pres">
      <dgm:prSet presAssocID="{7B8401A0-8637-4DC3-919D-5FC67E802A06}" presName="node" presStyleLbl="node1" presStyleIdx="0" presStyleCnt="3" custScaleY="48458" custLinFactNeighborX="-36389" custLinFactNeighborY="-270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3B68DB-7BBE-424C-BAB7-30DAC40390A9}" type="pres">
      <dgm:prSet presAssocID="{C514EB64-0787-4675-BE6C-24257177B05B}" presName="sibTrans" presStyleLbl="sibTrans2D1" presStyleIdx="0" presStyleCnt="2"/>
      <dgm:spPr/>
      <dgm:t>
        <a:bodyPr/>
        <a:lstStyle/>
        <a:p>
          <a:endParaRPr lang="hu-HU"/>
        </a:p>
      </dgm:t>
    </dgm:pt>
    <dgm:pt modelId="{E2876E81-2571-4580-B5DE-C3465F806822}" type="pres">
      <dgm:prSet presAssocID="{C514EB64-0787-4675-BE6C-24257177B05B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B0ECD0E3-A019-4F94-B2D8-5EB6C4617DFA}" type="pres">
      <dgm:prSet presAssocID="{8F7553D8-D03B-4376-9C0E-EBC7B443EF3D}" presName="node" presStyleLbl="node1" presStyleIdx="1" presStyleCnt="3" custScaleY="1019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9D65E5-61B6-48E9-AC5F-DA8D8BA487DD}" type="pres">
      <dgm:prSet presAssocID="{0D4FBD31-7BF4-4396-8C95-0914B0620F17}" presName="sibTrans" presStyleLbl="sibTrans2D1" presStyleIdx="1" presStyleCnt="2"/>
      <dgm:spPr/>
      <dgm:t>
        <a:bodyPr/>
        <a:lstStyle/>
        <a:p>
          <a:endParaRPr lang="hu-HU"/>
        </a:p>
      </dgm:t>
    </dgm:pt>
    <dgm:pt modelId="{78A0EA1F-E1EF-4618-9675-D89A5F5A61F6}" type="pres">
      <dgm:prSet presAssocID="{0D4FBD31-7BF4-4396-8C95-0914B0620F17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AA2376BD-C154-474A-A324-33D5752A9EA6}" type="pres">
      <dgm:prSet presAssocID="{A10510EC-90E0-46E9-8D2E-9185D033B4BF}" presName="node" presStyleLbl="node1" presStyleIdx="2" presStyleCnt="3" custScaleY="45797" custLinFactX="10445" custLinFactNeighborX="100000" custLinFactNeighborY="3158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DD5031-227E-461F-9C4F-995D1B51E757}" type="presOf" srcId="{A10510EC-90E0-46E9-8D2E-9185D033B4BF}" destId="{AA2376BD-C154-474A-A324-33D5752A9EA6}" srcOrd="0" destOrd="0" presId="urn:microsoft.com/office/officeart/2005/8/layout/process1"/>
    <dgm:cxn modelId="{569684BE-E140-4D3A-AD67-D3E45DE31F0B}" type="presOf" srcId="{8F7553D8-D03B-4376-9C0E-EBC7B443EF3D}" destId="{B0ECD0E3-A019-4F94-B2D8-5EB6C4617DFA}" srcOrd="0" destOrd="0" presId="urn:microsoft.com/office/officeart/2005/8/layout/process1"/>
    <dgm:cxn modelId="{CC68E45C-5912-4CA9-8B60-91243D7764F1}" type="presOf" srcId="{7B8401A0-8637-4DC3-919D-5FC67E802A06}" destId="{9E7C11E9-516B-4FBE-AC89-0B6B12C39EDA}" srcOrd="0" destOrd="0" presId="urn:microsoft.com/office/officeart/2005/8/layout/process1"/>
    <dgm:cxn modelId="{393EDD74-02AC-4853-A3B5-DD0B89BEBA71}" type="presOf" srcId="{00ED75A2-263F-4CDF-82D3-8BBC231F59C2}" destId="{42D3D2E9-F4C7-467F-87DF-D917502658A4}" srcOrd="0" destOrd="0" presId="urn:microsoft.com/office/officeart/2005/8/layout/process1"/>
    <dgm:cxn modelId="{AE51A635-0339-4F33-856D-C4AAA526D21A}" type="presOf" srcId="{C514EB64-0787-4675-BE6C-24257177B05B}" destId="{B13B68DB-7BBE-424C-BAB7-30DAC40390A9}" srcOrd="0" destOrd="0" presId="urn:microsoft.com/office/officeart/2005/8/layout/process1"/>
    <dgm:cxn modelId="{50CACA88-8570-4ED0-8608-11DF1F0ACFF5}" type="presOf" srcId="{0D4FBD31-7BF4-4396-8C95-0914B0620F17}" destId="{1E9D65E5-61B6-48E9-AC5F-DA8D8BA487DD}" srcOrd="0" destOrd="0" presId="urn:microsoft.com/office/officeart/2005/8/layout/process1"/>
    <dgm:cxn modelId="{0D5E120D-4CA0-49F1-9D40-AA2FABB6C0D3}" type="presOf" srcId="{0D4FBD31-7BF4-4396-8C95-0914B0620F17}" destId="{78A0EA1F-E1EF-4618-9675-D89A5F5A61F6}" srcOrd="1" destOrd="0" presId="urn:microsoft.com/office/officeart/2005/8/layout/process1"/>
    <dgm:cxn modelId="{AA37479C-B066-4928-BAA5-FB88809E8483}" type="presOf" srcId="{C514EB64-0787-4675-BE6C-24257177B05B}" destId="{E2876E81-2571-4580-B5DE-C3465F806822}" srcOrd="1" destOrd="0" presId="urn:microsoft.com/office/officeart/2005/8/layout/process1"/>
    <dgm:cxn modelId="{A2C67328-8B0E-4BC8-9FF2-615622115307}" srcId="{00ED75A2-263F-4CDF-82D3-8BBC231F59C2}" destId="{8F7553D8-D03B-4376-9C0E-EBC7B443EF3D}" srcOrd="1" destOrd="0" parTransId="{0CF3F4D5-78EE-4062-AF37-6CBE4672E441}" sibTransId="{0D4FBD31-7BF4-4396-8C95-0914B0620F17}"/>
    <dgm:cxn modelId="{FEB966C9-B78F-4959-84F3-5DF0375AD70F}" srcId="{00ED75A2-263F-4CDF-82D3-8BBC231F59C2}" destId="{A10510EC-90E0-46E9-8D2E-9185D033B4BF}" srcOrd="2" destOrd="0" parTransId="{E254FFFC-230E-40AE-9DAB-3965E1056E14}" sibTransId="{9B5004D4-56B4-410E-B28E-CCF456F9D944}"/>
    <dgm:cxn modelId="{EC3D6654-A889-4F17-8761-23A2536CA8BD}" srcId="{00ED75A2-263F-4CDF-82D3-8BBC231F59C2}" destId="{7B8401A0-8637-4DC3-919D-5FC67E802A06}" srcOrd="0" destOrd="0" parTransId="{D35A2360-E85A-479E-94D8-0977BF214455}" sibTransId="{C514EB64-0787-4675-BE6C-24257177B05B}"/>
    <dgm:cxn modelId="{2579BBF9-B19D-4DA9-93DA-7468DACDF9A7}" type="presParOf" srcId="{42D3D2E9-F4C7-467F-87DF-D917502658A4}" destId="{9E7C11E9-516B-4FBE-AC89-0B6B12C39EDA}" srcOrd="0" destOrd="0" presId="urn:microsoft.com/office/officeart/2005/8/layout/process1"/>
    <dgm:cxn modelId="{BF5E5B25-E30F-4E48-B5B4-6A60A4EEF834}" type="presParOf" srcId="{42D3D2E9-F4C7-467F-87DF-D917502658A4}" destId="{B13B68DB-7BBE-424C-BAB7-30DAC40390A9}" srcOrd="1" destOrd="0" presId="urn:microsoft.com/office/officeart/2005/8/layout/process1"/>
    <dgm:cxn modelId="{15B9270E-794E-45C7-B2EA-F6DCC92359C0}" type="presParOf" srcId="{B13B68DB-7BBE-424C-BAB7-30DAC40390A9}" destId="{E2876E81-2571-4580-B5DE-C3465F806822}" srcOrd="0" destOrd="0" presId="urn:microsoft.com/office/officeart/2005/8/layout/process1"/>
    <dgm:cxn modelId="{2A3E1DDB-3F67-4BCA-A6DD-19A770786221}" type="presParOf" srcId="{42D3D2E9-F4C7-467F-87DF-D917502658A4}" destId="{B0ECD0E3-A019-4F94-B2D8-5EB6C4617DFA}" srcOrd="2" destOrd="0" presId="urn:microsoft.com/office/officeart/2005/8/layout/process1"/>
    <dgm:cxn modelId="{44ABC193-4AD5-4A6D-806F-64245B8B956D}" type="presParOf" srcId="{42D3D2E9-F4C7-467F-87DF-D917502658A4}" destId="{1E9D65E5-61B6-48E9-AC5F-DA8D8BA487DD}" srcOrd="3" destOrd="0" presId="urn:microsoft.com/office/officeart/2005/8/layout/process1"/>
    <dgm:cxn modelId="{8F435C88-B0A3-477B-90D0-F9792DFACD6F}" type="presParOf" srcId="{1E9D65E5-61B6-48E9-AC5F-DA8D8BA487DD}" destId="{78A0EA1F-E1EF-4618-9675-D89A5F5A61F6}" srcOrd="0" destOrd="0" presId="urn:microsoft.com/office/officeart/2005/8/layout/process1"/>
    <dgm:cxn modelId="{3064BC4C-A3BB-434D-A81C-EE971E0BA9BC}" type="presParOf" srcId="{42D3D2E9-F4C7-467F-87DF-D917502658A4}" destId="{AA2376BD-C154-474A-A324-33D5752A9EA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0CB2-CA50-478F-9B6E-72521CA06100}" type="doc">
      <dgm:prSet loTypeId="urn:microsoft.com/office/officeart/2005/8/layout/equation1" loCatId="process" qsTypeId="urn:microsoft.com/office/officeart/2005/8/quickstyle/3d3" qsCatId="3D" csTypeId="urn:microsoft.com/office/officeart/2005/8/colors/colorful1" csCatId="colorful" phldr="1"/>
      <dgm:spPr/>
    </dgm:pt>
    <dgm:pt modelId="{F6E62E88-A597-4F32-9DA0-D686C74CF7D5}">
      <dgm:prSet phldrT="[Szöveg]" custT="1"/>
      <dgm:spPr/>
      <dgm:t>
        <a:bodyPr/>
        <a:lstStyle/>
        <a:p>
          <a:r>
            <a:rPr lang="hu-HU" sz="1800" smtClean="0"/>
            <a:t>szódavíz (szénsavas ásványvíz)</a:t>
          </a:r>
          <a:endParaRPr lang="hu-HU" sz="1800" dirty="0"/>
        </a:p>
      </dgm:t>
    </dgm:pt>
    <dgm:pt modelId="{45E04E8A-A5D0-4813-8742-E1BE4CF21C77}" type="parTrans" cxnId="{CBE2F362-1329-4565-94B8-A3BBE8950355}">
      <dgm:prSet/>
      <dgm:spPr/>
      <dgm:t>
        <a:bodyPr/>
        <a:lstStyle/>
        <a:p>
          <a:endParaRPr lang="hu-HU" sz="2800">
            <a:solidFill>
              <a:schemeClr val="tx1"/>
            </a:solidFill>
          </a:endParaRPr>
        </a:p>
      </dgm:t>
    </dgm:pt>
    <dgm:pt modelId="{003787A4-8165-4F0D-9E6E-FC7087EBD260}" type="sibTrans" cxnId="{CBE2F362-1329-4565-94B8-A3BBE8950355}">
      <dgm:prSet custT="1"/>
      <dgm:spPr/>
      <dgm:t>
        <a:bodyPr/>
        <a:lstStyle/>
        <a:p>
          <a:endParaRPr lang="hu-HU" sz="1200">
            <a:solidFill>
              <a:schemeClr val="tx1"/>
            </a:solidFill>
          </a:endParaRPr>
        </a:p>
      </dgm:t>
    </dgm:pt>
    <dgm:pt modelId="{9B410055-D65B-44E3-A272-6D9A7DA45EA6}">
      <dgm:prSet phldrT="[Szöveg]" custT="1"/>
      <dgm:spPr/>
      <dgm:t>
        <a:bodyPr/>
        <a:lstStyle/>
        <a:p>
          <a:r>
            <a:rPr lang="hu-HU" sz="1800" smtClean="0"/>
            <a:t>mészkőszemcsék</a:t>
          </a:r>
          <a:endParaRPr lang="hu-HU" sz="1800" dirty="0"/>
        </a:p>
      </dgm:t>
    </dgm:pt>
    <dgm:pt modelId="{C8DA8807-E3A5-485D-B89F-9009BB0D3505}" type="parTrans" cxnId="{C0975979-86DB-4F80-9514-C60A4DF48A32}">
      <dgm:prSet/>
      <dgm:spPr/>
      <dgm:t>
        <a:bodyPr/>
        <a:lstStyle/>
        <a:p>
          <a:endParaRPr lang="hu-HU" sz="2800">
            <a:solidFill>
              <a:schemeClr val="tx1"/>
            </a:solidFill>
          </a:endParaRPr>
        </a:p>
      </dgm:t>
    </dgm:pt>
    <dgm:pt modelId="{1E7BF789-EF71-45AD-8AD5-72BD51AD15CC}" type="sibTrans" cxnId="{C0975979-86DB-4F80-9514-C60A4DF48A32}">
      <dgm:prSet custT="1"/>
      <dgm:spPr/>
      <dgm:t>
        <a:bodyPr/>
        <a:lstStyle/>
        <a:p>
          <a:endParaRPr lang="hu-HU" sz="1200">
            <a:solidFill>
              <a:schemeClr val="tx1"/>
            </a:solidFill>
          </a:endParaRPr>
        </a:p>
      </dgm:t>
    </dgm:pt>
    <dgm:pt modelId="{999B6E0E-AF06-4388-B88C-3AD643092CC1}">
      <dgm:prSet phldrT="[Szöveg]" custT="1"/>
      <dgm:spPr/>
      <dgm:t>
        <a:bodyPr/>
        <a:lstStyle/>
        <a:p>
          <a:r>
            <a:rPr lang="hu-HU" sz="1800" dirty="0" smtClean="0"/>
            <a:t>kevergetés</a:t>
          </a:r>
          <a:endParaRPr lang="hu-HU" sz="1800" dirty="0"/>
        </a:p>
      </dgm:t>
    </dgm:pt>
    <dgm:pt modelId="{81CE96F0-7FD7-4573-B5CD-64991E438E95}" type="parTrans" cxnId="{66657457-0435-4AA5-9D2F-E97F631A9E86}">
      <dgm:prSet/>
      <dgm:spPr/>
      <dgm:t>
        <a:bodyPr/>
        <a:lstStyle/>
        <a:p>
          <a:endParaRPr lang="hu-HU" sz="2800">
            <a:solidFill>
              <a:schemeClr val="tx1"/>
            </a:solidFill>
          </a:endParaRPr>
        </a:p>
      </dgm:t>
    </dgm:pt>
    <dgm:pt modelId="{7FB45D7A-14ED-42DB-A78F-D9BDF7CF2BF0}" type="sibTrans" cxnId="{66657457-0435-4AA5-9D2F-E97F631A9E86}">
      <dgm:prSet/>
      <dgm:spPr/>
      <dgm:t>
        <a:bodyPr/>
        <a:lstStyle/>
        <a:p>
          <a:endParaRPr lang="hu-HU" sz="2800">
            <a:solidFill>
              <a:schemeClr val="tx1"/>
            </a:solidFill>
          </a:endParaRPr>
        </a:p>
      </dgm:t>
    </dgm:pt>
    <dgm:pt modelId="{F0F95F21-2FA7-4AD2-BDFF-75A484E18215}" type="pres">
      <dgm:prSet presAssocID="{620A0CB2-CA50-478F-9B6E-72521CA06100}" presName="linearFlow" presStyleCnt="0">
        <dgm:presLayoutVars>
          <dgm:dir/>
          <dgm:resizeHandles val="exact"/>
        </dgm:presLayoutVars>
      </dgm:prSet>
      <dgm:spPr/>
    </dgm:pt>
    <dgm:pt modelId="{0DDBB119-1BE0-4A01-A6CB-058527EC71F3}" type="pres">
      <dgm:prSet presAssocID="{F6E62E88-A597-4F32-9DA0-D686C74CF7D5}" presName="node" presStyleLbl="node1" presStyleIdx="0" presStyleCnt="3" custScaleY="684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82700F-4745-40DE-A452-FB1871FE8789}" type="pres">
      <dgm:prSet presAssocID="{003787A4-8165-4F0D-9E6E-FC7087EBD260}" presName="spacerL" presStyleCnt="0"/>
      <dgm:spPr/>
    </dgm:pt>
    <dgm:pt modelId="{571790F4-616E-4BC9-9F02-8A72B454F975}" type="pres">
      <dgm:prSet presAssocID="{003787A4-8165-4F0D-9E6E-FC7087EBD260}" presName="sibTrans" presStyleLbl="sibTrans2D1" presStyleIdx="0" presStyleCnt="2"/>
      <dgm:spPr/>
      <dgm:t>
        <a:bodyPr/>
        <a:lstStyle/>
        <a:p>
          <a:endParaRPr lang="hu-HU"/>
        </a:p>
      </dgm:t>
    </dgm:pt>
    <dgm:pt modelId="{C45D0172-CE02-433F-9FEF-C0738A182087}" type="pres">
      <dgm:prSet presAssocID="{003787A4-8165-4F0D-9E6E-FC7087EBD260}" presName="spacerR" presStyleCnt="0"/>
      <dgm:spPr/>
    </dgm:pt>
    <dgm:pt modelId="{3EF87321-F8E4-49A3-9A52-A6FCD023C3A1}" type="pres">
      <dgm:prSet presAssocID="{9B410055-D65B-44E3-A272-6D9A7DA45EA6}" presName="node" presStyleLbl="node1" presStyleIdx="1" presStyleCnt="3" custScaleX="147391" custScaleY="46275" custLinFactNeighborX="-16696" custLinFactNeighborY="-10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9E0091-2B35-49FC-B8F1-9CAA244F2145}" type="pres">
      <dgm:prSet presAssocID="{1E7BF789-EF71-45AD-8AD5-72BD51AD15CC}" presName="spacerL" presStyleCnt="0"/>
      <dgm:spPr/>
    </dgm:pt>
    <dgm:pt modelId="{5587E805-AA57-4BEB-ADC7-4839B25163BB}" type="pres">
      <dgm:prSet presAssocID="{1E7BF789-EF71-45AD-8AD5-72BD51AD15CC}" presName="sibTrans" presStyleLbl="sibTrans2D1" presStyleIdx="1" presStyleCnt="2"/>
      <dgm:spPr/>
      <dgm:t>
        <a:bodyPr/>
        <a:lstStyle/>
        <a:p>
          <a:endParaRPr lang="hu-HU"/>
        </a:p>
      </dgm:t>
    </dgm:pt>
    <dgm:pt modelId="{3664B4A3-3FB7-4810-8BB3-F066EC9AB36C}" type="pres">
      <dgm:prSet presAssocID="{1E7BF789-EF71-45AD-8AD5-72BD51AD15CC}" presName="spacerR" presStyleCnt="0"/>
      <dgm:spPr/>
    </dgm:pt>
    <dgm:pt modelId="{E3892327-E879-4D38-BC69-A3F9F71D8266}" type="pres">
      <dgm:prSet presAssocID="{999B6E0E-AF06-4388-B88C-3AD643092CC1}" presName="node" presStyleLbl="node1" presStyleIdx="2" presStyleCnt="3" custScaleY="462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227959E-DC47-48B9-8D10-0FDE4411D3E8}" type="presOf" srcId="{1E7BF789-EF71-45AD-8AD5-72BD51AD15CC}" destId="{5587E805-AA57-4BEB-ADC7-4839B25163BB}" srcOrd="0" destOrd="0" presId="urn:microsoft.com/office/officeart/2005/8/layout/equation1"/>
    <dgm:cxn modelId="{CBE2F362-1329-4565-94B8-A3BBE8950355}" srcId="{620A0CB2-CA50-478F-9B6E-72521CA06100}" destId="{F6E62E88-A597-4F32-9DA0-D686C74CF7D5}" srcOrd="0" destOrd="0" parTransId="{45E04E8A-A5D0-4813-8742-E1BE4CF21C77}" sibTransId="{003787A4-8165-4F0D-9E6E-FC7087EBD260}"/>
    <dgm:cxn modelId="{05D43AD0-7E94-4B9C-A297-A660C6871988}" type="presOf" srcId="{620A0CB2-CA50-478F-9B6E-72521CA06100}" destId="{F0F95F21-2FA7-4AD2-BDFF-75A484E18215}" srcOrd="0" destOrd="0" presId="urn:microsoft.com/office/officeart/2005/8/layout/equation1"/>
    <dgm:cxn modelId="{E6AA3D32-8A9F-4568-955F-18A3922860BC}" type="presOf" srcId="{999B6E0E-AF06-4388-B88C-3AD643092CC1}" destId="{E3892327-E879-4D38-BC69-A3F9F71D8266}" srcOrd="0" destOrd="0" presId="urn:microsoft.com/office/officeart/2005/8/layout/equation1"/>
    <dgm:cxn modelId="{66657457-0435-4AA5-9D2F-E97F631A9E86}" srcId="{620A0CB2-CA50-478F-9B6E-72521CA06100}" destId="{999B6E0E-AF06-4388-B88C-3AD643092CC1}" srcOrd="2" destOrd="0" parTransId="{81CE96F0-7FD7-4573-B5CD-64991E438E95}" sibTransId="{7FB45D7A-14ED-42DB-A78F-D9BDF7CF2BF0}"/>
    <dgm:cxn modelId="{C0975979-86DB-4F80-9514-C60A4DF48A32}" srcId="{620A0CB2-CA50-478F-9B6E-72521CA06100}" destId="{9B410055-D65B-44E3-A272-6D9A7DA45EA6}" srcOrd="1" destOrd="0" parTransId="{C8DA8807-E3A5-485D-B89F-9009BB0D3505}" sibTransId="{1E7BF789-EF71-45AD-8AD5-72BD51AD15CC}"/>
    <dgm:cxn modelId="{8823B073-0CFF-448B-8D94-C0686ABB0CC2}" type="presOf" srcId="{F6E62E88-A597-4F32-9DA0-D686C74CF7D5}" destId="{0DDBB119-1BE0-4A01-A6CB-058527EC71F3}" srcOrd="0" destOrd="0" presId="urn:microsoft.com/office/officeart/2005/8/layout/equation1"/>
    <dgm:cxn modelId="{250D3DBE-88EF-4151-9735-C9AE0D0E0E26}" type="presOf" srcId="{9B410055-D65B-44E3-A272-6D9A7DA45EA6}" destId="{3EF87321-F8E4-49A3-9A52-A6FCD023C3A1}" srcOrd="0" destOrd="0" presId="urn:microsoft.com/office/officeart/2005/8/layout/equation1"/>
    <dgm:cxn modelId="{07216B3A-2177-4132-A256-C68F1E6BD78B}" type="presOf" srcId="{003787A4-8165-4F0D-9E6E-FC7087EBD260}" destId="{571790F4-616E-4BC9-9F02-8A72B454F975}" srcOrd="0" destOrd="0" presId="urn:microsoft.com/office/officeart/2005/8/layout/equation1"/>
    <dgm:cxn modelId="{7AD1F755-A20F-4014-9916-C4711B412990}" type="presParOf" srcId="{F0F95F21-2FA7-4AD2-BDFF-75A484E18215}" destId="{0DDBB119-1BE0-4A01-A6CB-058527EC71F3}" srcOrd="0" destOrd="0" presId="urn:microsoft.com/office/officeart/2005/8/layout/equation1"/>
    <dgm:cxn modelId="{AF502A4C-9CEC-4D4C-B07A-8FF86511D42E}" type="presParOf" srcId="{F0F95F21-2FA7-4AD2-BDFF-75A484E18215}" destId="{AC82700F-4745-40DE-A452-FB1871FE8789}" srcOrd="1" destOrd="0" presId="urn:microsoft.com/office/officeart/2005/8/layout/equation1"/>
    <dgm:cxn modelId="{06DAC33F-9699-4FE4-B9DA-565CFE1A44F5}" type="presParOf" srcId="{F0F95F21-2FA7-4AD2-BDFF-75A484E18215}" destId="{571790F4-616E-4BC9-9F02-8A72B454F975}" srcOrd="2" destOrd="0" presId="urn:microsoft.com/office/officeart/2005/8/layout/equation1"/>
    <dgm:cxn modelId="{53D9CC8A-D5B8-4090-B225-7C3297FBC8CD}" type="presParOf" srcId="{F0F95F21-2FA7-4AD2-BDFF-75A484E18215}" destId="{C45D0172-CE02-433F-9FEF-C0738A182087}" srcOrd="3" destOrd="0" presId="urn:microsoft.com/office/officeart/2005/8/layout/equation1"/>
    <dgm:cxn modelId="{FA7980C3-B840-4465-8127-555E6E90C44B}" type="presParOf" srcId="{F0F95F21-2FA7-4AD2-BDFF-75A484E18215}" destId="{3EF87321-F8E4-49A3-9A52-A6FCD023C3A1}" srcOrd="4" destOrd="0" presId="urn:microsoft.com/office/officeart/2005/8/layout/equation1"/>
    <dgm:cxn modelId="{0106B06F-427F-4E31-8633-1839CBE00151}" type="presParOf" srcId="{F0F95F21-2FA7-4AD2-BDFF-75A484E18215}" destId="{3F9E0091-2B35-49FC-B8F1-9CAA244F2145}" srcOrd="5" destOrd="0" presId="urn:microsoft.com/office/officeart/2005/8/layout/equation1"/>
    <dgm:cxn modelId="{1C42BDF7-26E9-4F49-AB5C-E982F306D4DC}" type="presParOf" srcId="{F0F95F21-2FA7-4AD2-BDFF-75A484E18215}" destId="{5587E805-AA57-4BEB-ADC7-4839B25163BB}" srcOrd="6" destOrd="0" presId="urn:microsoft.com/office/officeart/2005/8/layout/equation1"/>
    <dgm:cxn modelId="{FC81A9D1-F0CE-4147-AA73-D6A496858E58}" type="presParOf" srcId="{F0F95F21-2FA7-4AD2-BDFF-75A484E18215}" destId="{3664B4A3-3FB7-4810-8BB3-F066EC9AB36C}" srcOrd="7" destOrd="0" presId="urn:microsoft.com/office/officeart/2005/8/layout/equation1"/>
    <dgm:cxn modelId="{4075FC39-B0FB-462E-933A-4B805AA5DF0E}" type="presParOf" srcId="{F0F95F21-2FA7-4AD2-BDFF-75A484E18215}" destId="{E3892327-E879-4D38-BC69-A3F9F71D826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C11E9-516B-4FBE-AC89-0B6B12C39EDA}">
      <dsp:nvSpPr>
        <dsp:cNvPr id="0" name=""/>
        <dsp:cNvSpPr/>
      </dsp:nvSpPr>
      <dsp:spPr>
        <a:xfrm>
          <a:off x="0" y="9223"/>
          <a:ext cx="2251023" cy="111466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Szűrjük le</a:t>
          </a:r>
          <a:endParaRPr lang="hu-HU" sz="2800" kern="1200" dirty="0"/>
        </a:p>
      </dsp:txBody>
      <dsp:txXfrm>
        <a:off x="32647" y="41870"/>
        <a:ext cx="2185729" cy="1049368"/>
      </dsp:txXfrm>
    </dsp:sp>
    <dsp:sp modelId="{B13B68DB-7BBE-424C-BAB7-30DAC40390A9}">
      <dsp:nvSpPr>
        <dsp:cNvPr id="0" name=""/>
        <dsp:cNvSpPr/>
      </dsp:nvSpPr>
      <dsp:spPr>
        <a:xfrm rot="667900">
          <a:off x="2473395" y="600896"/>
          <a:ext cx="490435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/>
        </a:p>
      </dsp:txBody>
      <dsp:txXfrm>
        <a:off x="2474779" y="698344"/>
        <a:ext cx="343305" cy="334951"/>
      </dsp:txXfrm>
    </dsp:sp>
    <dsp:sp modelId="{B0ECD0E3-A019-4F94-B2D8-5EB6C4617DFA}">
      <dsp:nvSpPr>
        <dsp:cNvPr id="0" name=""/>
        <dsp:cNvSpPr/>
      </dsp:nvSpPr>
      <dsp:spPr>
        <a:xfrm>
          <a:off x="3158964" y="15974"/>
          <a:ext cx="2251023" cy="23443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354778"/>
              <a:satOff val="-19922"/>
              <a:lumOff val="1718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A tiszta szűrletből öntsünk egy keveset kémcsőbe </a:t>
          </a:r>
          <a:endParaRPr lang="hu-HU" sz="2800" kern="1200" dirty="0"/>
        </a:p>
      </dsp:txBody>
      <dsp:txXfrm>
        <a:off x="3224894" y="81904"/>
        <a:ext cx="2119163" cy="2212454"/>
      </dsp:txXfrm>
    </dsp:sp>
    <dsp:sp modelId="{1E9D65E5-61B6-48E9-AC5F-DA8D8BA487DD}">
      <dsp:nvSpPr>
        <dsp:cNvPr id="0" name=""/>
        <dsp:cNvSpPr/>
      </dsp:nvSpPr>
      <dsp:spPr>
        <a:xfrm rot="709526">
          <a:off x="5631755" y="1242559"/>
          <a:ext cx="491642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09449"/>
            <a:satOff val="-39231"/>
            <a:lumOff val="321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/>
        </a:p>
      </dsp:txBody>
      <dsp:txXfrm>
        <a:off x="5633320" y="1339097"/>
        <a:ext cx="344149" cy="334951"/>
      </dsp:txXfrm>
    </dsp:sp>
    <dsp:sp modelId="{AA2376BD-C154-474A-A324-33D5752A9EA6}">
      <dsp:nvSpPr>
        <dsp:cNvPr id="0" name=""/>
        <dsp:cNvSpPr/>
      </dsp:nvSpPr>
      <dsp:spPr>
        <a:xfrm>
          <a:off x="6317928" y="1322811"/>
          <a:ext cx="2251023" cy="105345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709557"/>
              <a:satOff val="-39844"/>
              <a:lumOff val="3436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melegítsük</a:t>
          </a:r>
          <a:endParaRPr lang="hu-HU" sz="3200" kern="1200" dirty="0"/>
        </a:p>
      </dsp:txBody>
      <dsp:txXfrm>
        <a:off x="6348783" y="1353666"/>
        <a:ext cx="2189313" cy="991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BB119-1BE0-4A01-A6CB-058527EC71F3}">
      <dsp:nvSpPr>
        <dsp:cNvPr id="0" name=""/>
        <dsp:cNvSpPr/>
      </dsp:nvSpPr>
      <dsp:spPr>
        <a:xfrm>
          <a:off x="108" y="429020"/>
          <a:ext cx="1694342" cy="11592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/>
            <a:t>szódavíz (szénsavas ásványvíz)</a:t>
          </a:r>
          <a:endParaRPr lang="hu-HU" sz="1800" kern="1200" dirty="0"/>
        </a:p>
      </dsp:txBody>
      <dsp:txXfrm>
        <a:off x="248239" y="598781"/>
        <a:ext cx="1198080" cy="819679"/>
      </dsp:txXfrm>
    </dsp:sp>
    <dsp:sp modelId="{571790F4-616E-4BC9-9F02-8A72B454F975}">
      <dsp:nvSpPr>
        <dsp:cNvPr id="0" name=""/>
        <dsp:cNvSpPr/>
      </dsp:nvSpPr>
      <dsp:spPr>
        <a:xfrm>
          <a:off x="1832031" y="517262"/>
          <a:ext cx="982718" cy="982718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>
            <a:solidFill>
              <a:schemeClr val="tx1"/>
            </a:solidFill>
          </a:endParaRPr>
        </a:p>
      </dsp:txBody>
      <dsp:txXfrm>
        <a:off x="1962290" y="893053"/>
        <a:ext cx="722200" cy="231136"/>
      </dsp:txXfrm>
    </dsp:sp>
    <dsp:sp modelId="{3EF87321-F8E4-49A3-9A52-A6FCD023C3A1}">
      <dsp:nvSpPr>
        <dsp:cNvPr id="0" name=""/>
        <dsp:cNvSpPr/>
      </dsp:nvSpPr>
      <dsp:spPr>
        <a:xfrm>
          <a:off x="2929359" y="599378"/>
          <a:ext cx="2497307" cy="7840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/>
            <a:t>mészkőszemcsék</a:t>
          </a:r>
          <a:endParaRPr lang="hu-HU" sz="1800" kern="1200" dirty="0"/>
        </a:p>
      </dsp:txBody>
      <dsp:txXfrm>
        <a:off x="3295081" y="714200"/>
        <a:ext cx="1765863" cy="554412"/>
      </dsp:txXfrm>
    </dsp:sp>
    <dsp:sp modelId="{5587E805-AA57-4BEB-ADC7-4839B25163BB}">
      <dsp:nvSpPr>
        <dsp:cNvPr id="0" name=""/>
        <dsp:cNvSpPr/>
      </dsp:nvSpPr>
      <dsp:spPr>
        <a:xfrm>
          <a:off x="5587218" y="517262"/>
          <a:ext cx="982718" cy="982718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>
            <a:solidFill>
              <a:schemeClr val="tx1"/>
            </a:solidFill>
          </a:endParaRPr>
        </a:p>
      </dsp:txBody>
      <dsp:txXfrm>
        <a:off x="5717477" y="719702"/>
        <a:ext cx="722200" cy="577838"/>
      </dsp:txXfrm>
    </dsp:sp>
    <dsp:sp modelId="{E3892327-E879-4D38-BC69-A3F9F71D8266}">
      <dsp:nvSpPr>
        <dsp:cNvPr id="0" name=""/>
        <dsp:cNvSpPr/>
      </dsp:nvSpPr>
      <dsp:spPr>
        <a:xfrm>
          <a:off x="6707517" y="616593"/>
          <a:ext cx="1694342" cy="7840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kevergetés</a:t>
          </a:r>
          <a:endParaRPr lang="hu-HU" sz="1800" kern="1200" dirty="0"/>
        </a:p>
      </dsp:txBody>
      <dsp:txXfrm>
        <a:off x="6955648" y="731415"/>
        <a:ext cx="1198080" cy="554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EC448-6578-4E76-9CAB-39C51FF6FA25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2927D-8A0B-48C0-B06C-95116B9CFC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94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Desztill%C3%A1ci%C3%B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legtisztább természetes víz az esővíz, amelynek oldott anyagai a levegőt alkotó gázok, többek között a szén-dioxid. Az esővíz a kőzetekből ásványokat, főként kalcium- és magnéziumvegyületeket old ki, így oldottanyag- tartalma megnő. A vízben oldott kalcium- és magnéziumvegyületek okozzák a víz keménységét.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96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desztillált víz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esztilláció"/>
              </a:rPr>
              <a:t>desztillációs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eljárással nyert ionmentes tiszta víz, mely nem, vagy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sokkal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kisebb mennyiségben tartalmaz ásványi anyagokat, mint a kommunális fogyasztásra használt ivóvizek.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desztilláció a rétegvizekben, kutakban előforduló mérgező ásványi anyagokat (nitrát, arzén), de a biológiai bakteriális,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virális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szennyeződéseket is tökéletesen eltávolítja. A desztilláció minden szennyet eltávolít.</a:t>
            </a:r>
            <a:endParaRPr lang="hu-HU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Számos országban palackozott formában is árulják szupermarketekben. 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különleges formája a sarkvidéki jégből felolvasztott palackozott ivóvíz, melynek iontartalma közel van a desztillált vízhez. 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tisztán gyűjtött és kezelt esővíz összetétele áll a legközelebb a desztillált vízhez, mely gyakorlatilag egy természetes desztilláción esik 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059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46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Öntsünk szódavizet (szénsavas ásványvizet) mészkőszemcsékre, majd kevergetés után szűrjük le az oldatot! A tiszta szűrletből öntsünk egy keveset kémcsőbe és melegítsük!</a:t>
            </a:r>
          </a:p>
          <a:p>
            <a:endParaRPr lang="hu-HU" dirty="0" smtClean="0"/>
          </a:p>
          <a:p>
            <a:r>
              <a:rPr lang="hu-HU" dirty="0" smtClean="0"/>
              <a:t>Mit figyeltünk meg?    Az oldat zavarossá válik.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6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Magyarázat: A természetben a szén-dioxid-tartalmú esővíz reakcióba lép a vízben oldhatatlan kalcium-karbonáttal és vízben oldódó vegyületté alakítja. </a:t>
            </a:r>
          </a:p>
          <a:p>
            <a:r>
              <a:rPr lang="hu-HU" dirty="0" smtClean="0"/>
              <a:t>CaCO3 + H2O + CO2 = Ca(HCO3)2 </a:t>
            </a:r>
          </a:p>
          <a:p>
            <a:endParaRPr lang="hu-HU" dirty="0" smtClean="0"/>
          </a:p>
          <a:p>
            <a:r>
              <a:rPr lang="hu-HU" dirty="0" smtClean="0"/>
              <a:t>Ha a szén-dioxid mennyisége csökken (pl. melegítés hatására), akkor a víz keménységét okozó kalciumhidrogén-karbonát kalcium-karbonáttá alakul, amely kiválik az oldatból. </a:t>
            </a:r>
          </a:p>
          <a:p>
            <a:endParaRPr lang="hu-HU" dirty="0" smtClean="0"/>
          </a:p>
          <a:p>
            <a:r>
              <a:rPr lang="hu-HU" dirty="0" smtClean="0"/>
              <a:t>Ca(HCO3)2 = CaCO3 + H2O + CO2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02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Figyeljük meg, hogy hazánk mely területein keményebb a víz?</a:t>
            </a:r>
          </a:p>
          <a:p>
            <a:endParaRPr lang="hu-HU" dirty="0" smtClean="0"/>
          </a:p>
          <a:p>
            <a:r>
              <a:rPr lang="hu-HU" dirty="0" smtClean="0"/>
              <a:t>A hegységekben</a:t>
            </a:r>
          </a:p>
          <a:p>
            <a:endParaRPr lang="hu-HU" dirty="0" smtClean="0"/>
          </a:p>
          <a:p>
            <a:r>
              <a:rPr lang="hu-HU" dirty="0" smtClean="0"/>
              <a:t>Miért? A csapadékvíz a hegységekből szivárog a földbe,</a:t>
            </a:r>
            <a:r>
              <a:rPr lang="hu-HU" baseline="0" dirty="0" smtClean="0"/>
              <a:t> közben oldott anyagokat vesz fel a többnyire mészkőhegységekből.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90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Mivel a szén-dioxid mennyiségével befolyásolható a vízben oldott kalciumvegyület mennyisége, vagyis a víz keménysége, ezért ezt a fajta vízkeménységet változó keménységnek nevezzük.</a:t>
            </a:r>
          </a:p>
          <a:p>
            <a:endParaRPr lang="hu-HU" dirty="0" smtClean="0"/>
          </a:p>
          <a:p>
            <a:r>
              <a:rPr lang="hu-HU" dirty="0" smtClean="0"/>
              <a:t> Változó keménységet okoz még a magnézium-hidrogén-karbonát is. </a:t>
            </a:r>
          </a:p>
          <a:p>
            <a:endParaRPr lang="hu-HU" dirty="0" smtClean="0"/>
          </a:p>
          <a:p>
            <a:r>
              <a:rPr lang="hu-HU" dirty="0" smtClean="0"/>
              <a:t>Az vízben oldott egyéb kalcium- és magnéziumvegyületek (kloridok, nitrátok, szulfátok) a víz állandó keménységét okozzák.  </a:t>
            </a:r>
          </a:p>
          <a:p>
            <a:endParaRPr lang="hu-HU" dirty="0" smtClean="0"/>
          </a:p>
          <a:p>
            <a:r>
              <a:rPr lang="hu-HU" dirty="0" smtClean="0"/>
              <a:t>A csapvíz változó keménysége okozza a háztartásokban megfigyelhető vízkőképződést. A lerakódott vízkő nem esztétikus, emellett baktériumok is megtelepedhetnek rajta, ezért is fontos az eltávolítása. </a:t>
            </a:r>
          </a:p>
          <a:p>
            <a:endParaRPr lang="hu-HU" dirty="0" smtClean="0"/>
          </a:p>
          <a:p>
            <a:r>
              <a:rPr lang="hu-HU" dirty="0" smtClean="0"/>
              <a:t>A vízmelegítő eszközökben (teáskannában, kávéfőzőben, mosógépek fűtőszálán) képződő vízkő tömör, </a:t>
            </a:r>
            <a:r>
              <a:rPr lang="hu-HU" b="1" u="sng" dirty="0" smtClean="0"/>
              <a:t>hőszigetelő r</a:t>
            </a:r>
            <a:r>
              <a:rPr lang="hu-HU" dirty="0" smtClean="0"/>
              <a:t>éteget képez, így rontja a melegítés hatékonyságát. </a:t>
            </a:r>
          </a:p>
          <a:p>
            <a:r>
              <a:rPr lang="hu-HU" dirty="0" smtClean="0"/>
              <a:t>A kazánokban még ennél is nagyobb problémát okozhat. Mivel rossz hővezető, ezért a felhevült fém és a víz közötti hőátadás mértéke csökken, és a fém túlhevül. A vízkőréteg megrepedésekor a víz hirtelen gőzzé alakul, és a kazán felrobbanhat.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90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vízkövet legegyszerűbben savas kémhatású oldatokkal (ecettel, háztartási vízkőoldóval) tudjuk oldhatóvá tenni, és így eltávolítani.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778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Kémcsőben lévő kalcium-klorid-oldatba és desztillált vízbe tegyünk késhegynyi szappanreszeléket!</a:t>
            </a:r>
          </a:p>
          <a:p>
            <a:endParaRPr lang="hu-HU" dirty="0" smtClean="0"/>
          </a:p>
          <a:p>
            <a:r>
              <a:rPr lang="hu-HU" dirty="0" smtClean="0"/>
              <a:t> Dugóval zárjuk le és rázzuk össze a két kémcsövet! </a:t>
            </a:r>
          </a:p>
          <a:p>
            <a:endParaRPr lang="hu-HU" dirty="0" smtClean="0"/>
          </a:p>
          <a:p>
            <a:r>
              <a:rPr lang="hu-HU" dirty="0" smtClean="0"/>
              <a:t> A desztillált vízben habzik, a kalciumion-tartalmú vízben nem habzik a szappan.</a:t>
            </a:r>
          </a:p>
          <a:p>
            <a:endParaRPr lang="hu-HU" dirty="0" smtClean="0"/>
          </a:p>
          <a:p>
            <a:r>
              <a:rPr lang="hu-HU" dirty="0" smtClean="0"/>
              <a:t>Mi a magyarázat?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61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kemény víz a szappannal és egyéb mosószerekkel vízben oldhatatlan csapadékot képez, amely gátolja a habképzést és csökkenti a mosóhatást. Hogy elkerüljük ezt a kellemetlenséget, a kemény vizet „lágyítani” kell.</a:t>
            </a:r>
          </a:p>
          <a:p>
            <a:endParaRPr lang="hu-HU" dirty="0" smtClean="0"/>
          </a:p>
          <a:p>
            <a:r>
              <a:rPr lang="hu-HU" dirty="0" smtClean="0"/>
              <a:t>Sokan azt gondolják, hogy a „vízkeménység” kifejezés arra utal, hogy a kemény vízből szilárd anyag, vízkő keletkezik. Valójában egy régi megfigyelés az elnevezés alapja: a kemény vízben szappannal kimosott ruhák száradás után megkeményednek. Ennek oka a szappanból a kemény víz hatására keletkező csapadék, amely rátapad a textília szálaira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69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vízlágyítás lényege, hogy csökkentjük a keménységet okozó vegyületek mennyiségét, így a kemény vízből lágy vizet kapunk. </a:t>
            </a:r>
          </a:p>
          <a:p>
            <a:endParaRPr lang="hu-HU" dirty="0" smtClean="0"/>
          </a:p>
          <a:p>
            <a:r>
              <a:rPr lang="hu-HU" dirty="0" smtClean="0"/>
              <a:t>A víz forralásával a kalcium- és magnézium-hidrogén-karbonát elbomlik, és vízben nem oldódó kalcium-, illetve magnézium-karbonáttá alakul.</a:t>
            </a:r>
          </a:p>
          <a:p>
            <a:endParaRPr lang="hu-HU" dirty="0" smtClean="0"/>
          </a:p>
          <a:p>
            <a:r>
              <a:rPr lang="hu-HU" dirty="0" smtClean="0"/>
              <a:t> Ezzel a módszerrel a víz változó keménységét szüntethetjük meg.</a:t>
            </a:r>
          </a:p>
          <a:p>
            <a:endParaRPr lang="hu-HU" dirty="0" smtClean="0"/>
          </a:p>
          <a:p>
            <a:r>
              <a:rPr lang="hu-HU" dirty="0" smtClean="0"/>
              <a:t>A mosószóda és a trisó kicsapja a vízkeménységet okozó kalcium- és magnéziumvegyületeket, amelyek így szűréssel eltávolíthatók. </a:t>
            </a:r>
          </a:p>
          <a:p>
            <a:endParaRPr lang="hu-HU" dirty="0" smtClean="0"/>
          </a:p>
          <a:p>
            <a:r>
              <a:rPr lang="hu-HU" dirty="0" smtClean="0"/>
              <a:t>Ha a kemény vizet ioncserélő berendezésen vezetjük át, lágy vizet kapunk. A folyamatot ioncserének nevezzük.</a:t>
            </a:r>
          </a:p>
          <a:p>
            <a:endParaRPr lang="hu-HU" dirty="0" smtClean="0"/>
          </a:p>
          <a:p>
            <a:r>
              <a:rPr lang="hu-HU" dirty="0" smtClean="0"/>
              <a:t>Az ioncserélő berendezések olyan mesterségesen előállított „szűrők”, amelyek a rajtuk átfolyó víz kalcium- és magnéziumionjait megkötik, és azokat keménységet nem okozó ionokra (pl. nátriumionokra) cserélik. Ezzel a módszerrel állítják elő az ún. ioncserélt vizet, amelyet akváriumok feltöltéséhez vagy a gépjárművek </a:t>
            </a:r>
            <a:r>
              <a:rPr lang="hu-HU" dirty="0" err="1" smtClean="0"/>
              <a:t>hűtőfolyadékának</a:t>
            </a:r>
            <a:r>
              <a:rPr lang="hu-HU" dirty="0" smtClean="0"/>
              <a:t> készítéséhez is használhatunk.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27D-8A0B-48C0-B06C-95116B9CFCE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95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72638D-52B5-49C1-B935-DA806DC857A9}" type="datetimeFigureOut">
              <a:rPr lang="hu-HU" smtClean="0"/>
              <a:t>2020. 03. 29.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8C6F26-F3C8-4BBC-AA14-F0A289B84AA3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0174" y="998263"/>
            <a:ext cx="7851648" cy="182880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vizek keménysége és a vízlágyítás</a:t>
            </a:r>
            <a:endParaRPr lang="hu-H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87824" y="4149080"/>
            <a:ext cx="5508104" cy="764704"/>
          </a:xfrm>
        </p:spPr>
        <p:txBody>
          <a:bodyPr>
            <a:noAutofit/>
          </a:bodyPr>
          <a:lstStyle/>
          <a:p>
            <a:endParaRPr lang="hu-HU" sz="3200" dirty="0" smtClean="0"/>
          </a:p>
          <a:p>
            <a:endParaRPr lang="hu-HU" sz="3200" dirty="0" smtClean="0"/>
          </a:p>
          <a:p>
            <a:endParaRPr lang="hu-HU" sz="3200" dirty="0" smtClean="0"/>
          </a:p>
        </p:txBody>
      </p:sp>
      <p:pic>
        <p:nvPicPr>
          <p:cNvPr id="4098" name="Picture 2" descr="KÃ©ptalÃ¡lat a kÃ¶vetkezÅre: âvÃ­zkemÃ©nysÃ©g, vÃ­zlÃ¡gyÃ­tÃ¡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0" y="3455078"/>
            <a:ext cx="2830826" cy="28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5352529" cy="28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12851" y="161763"/>
            <a:ext cx="3240360" cy="7764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 smtClean="0"/>
              <a:t>Vízlágyítás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936104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 lényege, hogy csökkentjük a keménységet okozó vegyületek mennyiségét</a:t>
            </a:r>
          </a:p>
          <a:p>
            <a:pPr marL="0" indent="0" algn="ctr">
              <a:buNone/>
            </a:pPr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1270918" y="2348880"/>
            <a:ext cx="169373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forralással 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4427984" y="2348880"/>
            <a:ext cx="346562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dirty="0"/>
              <a:t>változó keménységét </a:t>
            </a:r>
          </a:p>
        </p:txBody>
      </p:sp>
      <p:sp>
        <p:nvSpPr>
          <p:cNvPr id="6" name="Téglalap 5"/>
          <p:cNvSpPr/>
          <p:nvPr/>
        </p:nvSpPr>
        <p:spPr>
          <a:xfrm>
            <a:off x="611560" y="3244334"/>
            <a:ext cx="321851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dirty="0"/>
              <a:t> mosószóda (Na2CO3) </a:t>
            </a:r>
            <a:endParaRPr lang="pl-PL" sz="2400" dirty="0" smtClean="0"/>
          </a:p>
          <a:p>
            <a:r>
              <a:rPr lang="pl-PL" sz="2400" dirty="0" smtClean="0"/>
              <a:t> </a:t>
            </a:r>
            <a:r>
              <a:rPr lang="pl-PL" sz="2400" dirty="0"/>
              <a:t>trisó (Na3PO4)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4716016" y="3758729"/>
            <a:ext cx="34205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dirty="0"/>
              <a:t>állandó </a:t>
            </a:r>
            <a:r>
              <a:rPr lang="hu-HU" sz="2800" dirty="0" smtClean="0"/>
              <a:t>keménységet</a:t>
            </a:r>
            <a:endParaRPr lang="hu-HU" sz="2800" dirty="0"/>
          </a:p>
        </p:txBody>
      </p:sp>
      <p:sp>
        <p:nvSpPr>
          <p:cNvPr id="8" name="Téglalap 7"/>
          <p:cNvSpPr/>
          <p:nvPr/>
        </p:nvSpPr>
        <p:spPr>
          <a:xfrm>
            <a:off x="889082" y="4365715"/>
            <a:ext cx="182376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ioncserével </a:t>
            </a:r>
            <a:endParaRPr lang="hu-HU" sz="2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18750" t="40514" r="50000" b="40438"/>
          <a:stretch/>
        </p:blipFill>
        <p:spPr>
          <a:xfrm>
            <a:off x="3337620" y="4742813"/>
            <a:ext cx="5665309" cy="1942391"/>
          </a:xfrm>
          <a:prstGeom prst="rect">
            <a:avLst/>
          </a:prstGeom>
        </p:spPr>
      </p:pic>
      <p:sp>
        <p:nvSpPr>
          <p:cNvPr id="10" name="Bal oldali kapcsos zárójel 9"/>
          <p:cNvSpPr/>
          <p:nvPr/>
        </p:nvSpPr>
        <p:spPr>
          <a:xfrm rot="10800000">
            <a:off x="3648954" y="3213298"/>
            <a:ext cx="851037" cy="161408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0"/>
          <p:cNvSpPr/>
          <p:nvPr/>
        </p:nvSpPr>
        <p:spPr>
          <a:xfrm>
            <a:off x="3347864" y="2473392"/>
            <a:ext cx="726608" cy="286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6002" y="426817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Mindkét </a:t>
            </a:r>
            <a:r>
              <a:rPr lang="hu-HU" sz="2400" dirty="0"/>
              <a:t>kémcsőben zavarosodást tapasztalunk. </a:t>
            </a:r>
          </a:p>
        </p:txBody>
      </p:sp>
      <p:sp>
        <p:nvSpPr>
          <p:cNvPr id="3" name="Téglalap 2"/>
          <p:cNvSpPr/>
          <p:nvPr/>
        </p:nvSpPr>
        <p:spPr>
          <a:xfrm>
            <a:off x="3268634" y="2302683"/>
            <a:ext cx="2957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kalcium-klorid-oldat</a:t>
            </a:r>
          </a:p>
        </p:txBody>
      </p:sp>
      <p:sp>
        <p:nvSpPr>
          <p:cNvPr id="4" name="Téglalap 3"/>
          <p:cNvSpPr/>
          <p:nvPr/>
        </p:nvSpPr>
        <p:spPr>
          <a:xfrm>
            <a:off x="700961" y="1452303"/>
            <a:ext cx="1854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Késhegynyi</a:t>
            </a:r>
          </a:p>
          <a:p>
            <a:r>
              <a:rPr lang="hu-HU" sz="2400" dirty="0" smtClean="0"/>
              <a:t> </a:t>
            </a:r>
            <a:r>
              <a:rPr lang="hu-HU" sz="2400" dirty="0"/>
              <a:t>mosószódát</a:t>
            </a:r>
          </a:p>
        </p:txBody>
      </p:sp>
      <p:sp>
        <p:nvSpPr>
          <p:cNvPr id="5" name="Téglalap 4"/>
          <p:cNvSpPr/>
          <p:nvPr/>
        </p:nvSpPr>
        <p:spPr>
          <a:xfrm>
            <a:off x="7308304" y="1572655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trisót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3307737" y="87248"/>
            <a:ext cx="229351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sz="4400" b="1" dirty="0"/>
              <a:t>Kísérlet</a:t>
            </a:r>
          </a:p>
        </p:txBody>
      </p:sp>
      <p:sp>
        <p:nvSpPr>
          <p:cNvPr id="7" name="Téglalap 6"/>
          <p:cNvSpPr/>
          <p:nvPr/>
        </p:nvSpPr>
        <p:spPr>
          <a:xfrm>
            <a:off x="179512" y="3649714"/>
            <a:ext cx="343594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dirty="0" smtClean="0"/>
              <a:t>Megfigyelés, tapasztalat:</a:t>
            </a:r>
            <a:endParaRPr lang="hu-HU" sz="2400" dirty="0"/>
          </a:p>
        </p:txBody>
      </p:sp>
      <p:sp>
        <p:nvSpPr>
          <p:cNvPr id="8" name="Téglalap 7"/>
          <p:cNvSpPr/>
          <p:nvPr/>
        </p:nvSpPr>
        <p:spPr>
          <a:xfrm>
            <a:off x="195376" y="4890401"/>
            <a:ext cx="180722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dirty="0" smtClean="0"/>
              <a:t>Magyarázat:</a:t>
            </a:r>
            <a:endParaRPr lang="hu-HU" sz="2400" dirty="0"/>
          </a:p>
        </p:txBody>
      </p:sp>
      <p:sp>
        <p:nvSpPr>
          <p:cNvPr id="9" name="Téglalap 8"/>
          <p:cNvSpPr/>
          <p:nvPr/>
        </p:nvSpPr>
        <p:spPr>
          <a:xfrm>
            <a:off x="3526984" y="6172969"/>
            <a:ext cx="2243115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vízlágyítás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382117" y="5298064"/>
            <a:ext cx="8244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mosószóda </a:t>
            </a:r>
            <a:r>
              <a:rPr lang="hu-HU" sz="2400" dirty="0" smtClean="0"/>
              <a:t>és </a:t>
            </a:r>
            <a:r>
              <a:rPr lang="hu-HU" sz="2400" dirty="0"/>
              <a:t>a trisó </a:t>
            </a:r>
            <a:r>
              <a:rPr lang="hu-HU" sz="2400" dirty="0" smtClean="0"/>
              <a:t> </a:t>
            </a:r>
            <a:r>
              <a:rPr lang="hu-HU" sz="2400" dirty="0"/>
              <a:t>kicsapja a vízkeménységet okozó kalcium- és magnéziumvegyületeket</a:t>
            </a:r>
          </a:p>
        </p:txBody>
      </p:sp>
      <p:pic>
        <p:nvPicPr>
          <p:cNvPr id="11" name="Picture 2" descr="KapcsolÃ³dÃ³ kÃ©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00" l="10000" r="90500">
                        <a14:backgroundMark x1="19100" y1="39400" x2="19100" y2="39400"/>
                        <a14:backgroundMark x1="72900" y1="44200" x2="72900" y2="4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89" r="37367"/>
          <a:stretch/>
        </p:blipFill>
        <p:spPr bwMode="auto">
          <a:xfrm>
            <a:off x="2846307" y="1474128"/>
            <a:ext cx="622820" cy="21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apcsolÃ³dÃ³ kÃ©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00" l="10000" r="90500">
                        <a14:backgroundMark x1="19100" y1="39400" x2="19100" y2="39400"/>
                        <a14:backgroundMark x1="72900" y1="44200" x2="72900" y2="4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89" r="37367"/>
          <a:stretch/>
        </p:blipFill>
        <p:spPr bwMode="auto">
          <a:xfrm>
            <a:off x="6103500" y="1494862"/>
            <a:ext cx="622820" cy="21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alagnyíl felfelé 12"/>
          <p:cNvSpPr/>
          <p:nvPr/>
        </p:nvSpPr>
        <p:spPr>
          <a:xfrm rot="10470178">
            <a:off x="6245440" y="914623"/>
            <a:ext cx="1231358" cy="4546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Szalagnyíl felfelé 13"/>
          <p:cNvSpPr/>
          <p:nvPr/>
        </p:nvSpPr>
        <p:spPr>
          <a:xfrm rot="11129822" flipH="1">
            <a:off x="2021547" y="962490"/>
            <a:ext cx="1231358" cy="4546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  <p:bldP spid="8" grpId="0" animBg="1"/>
      <p:bldP spid="9" grpId="0" animBg="1"/>
      <p:bldP spid="10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022" y="332656"/>
            <a:ext cx="912597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3200" dirty="0"/>
              <a:t>A kemény víz </a:t>
            </a:r>
            <a:r>
              <a:rPr lang="hu-HU" sz="3200" b="1" u="sng" dirty="0"/>
              <a:t>desztilláció</a:t>
            </a:r>
            <a:r>
              <a:rPr lang="hu-HU" sz="3200" dirty="0"/>
              <a:t>jával is lágy vizet kapunk</a:t>
            </a:r>
            <a:r>
              <a:rPr lang="hu-HU" sz="3200" dirty="0" smtClean="0"/>
              <a:t>.</a:t>
            </a:r>
          </a:p>
          <a:p>
            <a:pPr algn="ctr"/>
            <a:r>
              <a:rPr lang="hu-HU" sz="3200" dirty="0" smtClean="0"/>
              <a:t> </a:t>
            </a:r>
            <a:r>
              <a:rPr lang="hu-HU" sz="3200" dirty="0"/>
              <a:t>Ez a módszer hatékony, de drága a víz lágyítására.</a:t>
            </a:r>
          </a:p>
        </p:txBody>
      </p:sp>
      <p:pic>
        <p:nvPicPr>
          <p:cNvPr id="3076" name="Picture 4" descr="KÃ©ptalÃ¡lat a kÃ¶vetkezÅre: âdesztillÃ¡lt vizâ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 r="25410" b="-1856"/>
          <a:stretch/>
        </p:blipFill>
        <p:spPr bwMode="auto">
          <a:xfrm>
            <a:off x="5508104" y="2132857"/>
            <a:ext cx="2376264" cy="45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Ã©ptalÃ¡lat a kÃ¶vetkezÅre: âdesztillÃ¡lt viz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888432" cy="390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5726" y="189638"/>
            <a:ext cx="5112755" cy="73307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hu-HU" sz="4800" dirty="0" smtClean="0"/>
              <a:t>Vízlágyító szerek</a:t>
            </a:r>
            <a:endParaRPr lang="hu-HU" sz="4800" dirty="0"/>
          </a:p>
        </p:txBody>
      </p:sp>
      <p:pic>
        <p:nvPicPr>
          <p:cNvPr id="4" name="Tartalom helye 3" descr="calgon-vizlagyito-500-gr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7618" r="5775" b="4665"/>
          <a:stretch/>
        </p:blipFill>
        <p:spPr>
          <a:xfrm>
            <a:off x="212656" y="3849894"/>
            <a:ext cx="3240360" cy="2753469"/>
          </a:xfrm>
        </p:spPr>
      </p:pic>
      <p:pic>
        <p:nvPicPr>
          <p:cNvPr id="5" name="Kép 4" descr="letöltés.jpg"/>
          <p:cNvPicPr>
            <a:picLocks noChangeAspect="1"/>
          </p:cNvPicPr>
          <p:nvPr/>
        </p:nvPicPr>
        <p:blipFill rotWithShape="1">
          <a:blip r:embed="rId4" cstate="print"/>
          <a:srcRect l="6940" t="11051" r="7649" b="11051"/>
          <a:stretch/>
        </p:blipFill>
        <p:spPr>
          <a:xfrm>
            <a:off x="6335688" y="1044895"/>
            <a:ext cx="2808312" cy="3456385"/>
          </a:xfrm>
          <a:prstGeom prst="rect">
            <a:avLst/>
          </a:prstGeom>
        </p:spPr>
      </p:pic>
      <p:pic>
        <p:nvPicPr>
          <p:cNvPr id="6" name="Kép 5" descr="letöltés (1)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58" b="89961" l="9794" r="89691">
                        <a14:backgroundMark x1="15979" y1="81467" x2="15979" y2="81467"/>
                        <a14:backgroundMark x1="78866" y1="26641" x2="78866" y2="26641"/>
                      </a14:backgroundRemoval>
                    </a14:imgEffect>
                  </a14:imgLayer>
                </a14:imgProps>
              </a:ext>
            </a:extLst>
          </a:blip>
          <a:srcRect r="8651" b="16858"/>
          <a:stretch/>
        </p:blipFill>
        <p:spPr>
          <a:xfrm>
            <a:off x="4797051" y="4105236"/>
            <a:ext cx="1688004" cy="2203757"/>
          </a:xfrm>
          <a:prstGeom prst="rect">
            <a:avLst/>
          </a:prstGeom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3491796" y="1440940"/>
            <a:ext cx="2592288" cy="26642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b="1" dirty="0" err="1" smtClean="0"/>
              <a:t>Finish</a:t>
            </a:r>
            <a:endParaRPr lang="hu-HU" sz="2000" b="1" dirty="0" smtClean="0"/>
          </a:p>
          <a:p>
            <a:r>
              <a:rPr lang="hu-HU" sz="2000" b="1" dirty="0" err="1" smtClean="0"/>
              <a:t>Calgon</a:t>
            </a:r>
            <a:endParaRPr lang="hu-HU" sz="2000" b="1" dirty="0" smtClean="0"/>
          </a:p>
          <a:p>
            <a:r>
              <a:rPr lang="hu-HU" sz="2000" b="1" dirty="0" err="1" smtClean="0"/>
              <a:t>Biopont</a:t>
            </a:r>
            <a:endParaRPr lang="hu-HU" sz="2000" b="1" dirty="0" smtClean="0"/>
          </a:p>
          <a:p>
            <a:r>
              <a:rPr lang="hu-HU" sz="2000" b="1" dirty="0" err="1" smtClean="0"/>
              <a:t>Blink</a:t>
            </a:r>
            <a:endParaRPr lang="hu-HU" sz="2000" b="1" dirty="0" smtClean="0"/>
          </a:p>
          <a:p>
            <a:r>
              <a:rPr lang="hu-HU" sz="2000" b="1" dirty="0" err="1" smtClean="0"/>
              <a:t>Aquatab</a:t>
            </a:r>
            <a:endParaRPr lang="hu-HU" sz="2000" b="1" dirty="0" smtClean="0"/>
          </a:p>
          <a:p>
            <a:r>
              <a:rPr lang="hu-HU" sz="2000" b="1" dirty="0" smtClean="0"/>
              <a:t>Csillag vízlágyító</a:t>
            </a:r>
          </a:p>
          <a:p>
            <a:r>
              <a:rPr lang="hu-HU" sz="2000" b="1" dirty="0" smtClean="0"/>
              <a:t>Trisó</a:t>
            </a:r>
            <a:endParaRPr lang="hu-HU" sz="2000" b="1" dirty="0"/>
          </a:p>
        </p:txBody>
      </p:sp>
      <p:pic>
        <p:nvPicPr>
          <p:cNvPr id="1026" name="Picture 2" descr="KÃ©ptalÃ¡lat a kÃ¶vetkezÅre: âmosÃ³szÃ³daâ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796019" cy="19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36419" y="1197622"/>
            <a:ext cx="403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222222"/>
                </a:solidFill>
                <a:latin typeface="Arial" panose="020B0604020202020204" pitchFamily="34" charset="0"/>
              </a:rPr>
              <a:t>nátrium-hidrogénkarbonát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1082190" y="1717975"/>
            <a:ext cx="2138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222222"/>
                </a:solidFill>
                <a:latin typeface="Arial" panose="020B0604020202020204" pitchFamily="34" charset="0"/>
              </a:rPr>
              <a:t>szódabikarbóna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520454" y="2345274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NaHCO</a:t>
            </a:r>
            <a:r>
              <a:rPr lang="hu-HU" sz="2400" baseline="-25000" dirty="0" smtClean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endParaRPr lang="hu-HU" sz="2400" dirty="0"/>
          </a:p>
        </p:txBody>
      </p:sp>
      <p:pic>
        <p:nvPicPr>
          <p:cNvPr id="2050" name="Picture 2" descr="Sodium bicarbona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7" b="7044"/>
          <a:stretch/>
        </p:blipFill>
        <p:spPr bwMode="auto">
          <a:xfrm>
            <a:off x="251520" y="3140968"/>
            <a:ext cx="39151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5381975" y="1203442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222222"/>
                </a:solidFill>
                <a:latin typeface="Arial" panose="020B0604020202020204" pitchFamily="34" charset="0"/>
              </a:rPr>
              <a:t>nátrium-karbonát</a:t>
            </a:r>
            <a:endParaRPr lang="hu-HU" sz="2400" dirty="0"/>
          </a:p>
        </p:txBody>
      </p:sp>
      <p:sp>
        <p:nvSpPr>
          <p:cNvPr id="8" name="Téglalap 7"/>
          <p:cNvSpPr/>
          <p:nvPr/>
        </p:nvSpPr>
        <p:spPr>
          <a:xfrm>
            <a:off x="5044543" y="1769346"/>
            <a:ext cx="3390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222222"/>
                </a:solidFill>
                <a:latin typeface="Arial" panose="020B0604020202020204" pitchFamily="34" charset="0"/>
              </a:rPr>
              <a:t>mosószóda, szóda, sziksó</a:t>
            </a:r>
            <a:endParaRPr lang="hu-HU" sz="2000" b="1" dirty="0"/>
          </a:p>
        </p:txBody>
      </p:sp>
      <p:sp>
        <p:nvSpPr>
          <p:cNvPr id="9" name="Téglalap 8"/>
          <p:cNvSpPr/>
          <p:nvPr/>
        </p:nvSpPr>
        <p:spPr>
          <a:xfrm>
            <a:off x="6228184" y="237290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222222"/>
                </a:solidFill>
                <a:latin typeface="Arial" panose="020B0604020202020204" pitchFamily="34" charset="0"/>
              </a:rPr>
              <a:t>Na</a:t>
            </a:r>
            <a:r>
              <a:rPr lang="hu-HU" sz="2400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hu-HU" sz="2400" dirty="0">
                <a:solidFill>
                  <a:srgbClr val="222222"/>
                </a:solidFill>
                <a:latin typeface="Arial" panose="020B0604020202020204" pitchFamily="34" charset="0"/>
              </a:rPr>
              <a:t>CO</a:t>
            </a:r>
            <a:r>
              <a:rPr lang="hu-HU" sz="2400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endParaRPr lang="hu-HU" sz="2400" dirty="0"/>
          </a:p>
        </p:txBody>
      </p:sp>
      <p:pic>
        <p:nvPicPr>
          <p:cNvPr id="2052" name="Picture 4" descr="https://upload.wikimedia.org/wikipedia/commons/0/03/Uhli%C4%8Ditan_sodn%C3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43" y="3140968"/>
            <a:ext cx="43284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755576" y="5805264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Nem vízlágyító!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431600" y="1155403"/>
            <a:ext cx="342732" cy="3671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Egyesítés 13"/>
          <p:cNvSpPr/>
          <p:nvPr/>
        </p:nvSpPr>
        <p:spPr>
          <a:xfrm>
            <a:off x="4320349" y="90982"/>
            <a:ext cx="566417" cy="850583"/>
          </a:xfrm>
          <a:prstGeom prst="flowChartMerg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4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Köszönöm+a+figyelmet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203032" cy="708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kemény víz kialakulása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143749"/>
            <a:ext cx="5904656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/>
              <a:t>A legtisztább  természetes víz: az </a:t>
            </a:r>
            <a:r>
              <a:rPr lang="hu-HU" sz="3200" b="1" dirty="0" smtClean="0"/>
              <a:t>esővíz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27584" y="2964493"/>
            <a:ext cx="230425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levegőt </a:t>
            </a:r>
            <a:r>
              <a:rPr lang="hu-HU" sz="2400" dirty="0"/>
              <a:t>alkotó </a:t>
            </a:r>
            <a:r>
              <a:rPr lang="hu-HU" sz="2400" dirty="0" smtClean="0"/>
              <a:t>gázok</a:t>
            </a:r>
          </a:p>
          <a:p>
            <a:pPr algn="ctr"/>
            <a:r>
              <a:rPr lang="hu-HU" sz="2400" dirty="0" smtClean="0"/>
              <a:t> szén-dioxid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3652498" y="1837655"/>
            <a:ext cx="21373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dirty="0"/>
              <a:t>oldott anyagai </a:t>
            </a:r>
          </a:p>
        </p:txBody>
      </p:sp>
      <p:sp>
        <p:nvSpPr>
          <p:cNvPr id="6" name="Téglalap 5"/>
          <p:cNvSpPr/>
          <p:nvPr/>
        </p:nvSpPr>
        <p:spPr>
          <a:xfrm>
            <a:off x="4306766" y="2964493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u-HU" sz="2400" dirty="0"/>
              <a:t> a kőzetekből ásványokat</a:t>
            </a:r>
            <a:r>
              <a:rPr lang="hu-HU" sz="2400" dirty="0" smtClean="0"/>
              <a:t>,</a:t>
            </a:r>
          </a:p>
          <a:p>
            <a:pPr algn="ctr"/>
            <a:r>
              <a:rPr lang="hu-HU" sz="2400" dirty="0" smtClean="0"/>
              <a:t> </a:t>
            </a:r>
            <a:r>
              <a:rPr lang="hu-HU" sz="2400" dirty="0"/>
              <a:t>főként kalcium- és magnéziumvegyületeket old </a:t>
            </a:r>
            <a:r>
              <a:rPr lang="hu-HU" sz="2400" dirty="0" smtClean="0"/>
              <a:t>ki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4801069" y="5733256"/>
            <a:ext cx="412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u="sng" dirty="0" smtClean="0"/>
              <a:t> </a:t>
            </a:r>
            <a:r>
              <a:rPr lang="hu-HU" sz="2400" b="1" u="sng" dirty="0"/>
              <a:t>a víz </a:t>
            </a:r>
            <a:r>
              <a:rPr lang="hu-HU" sz="2400" b="1" u="sng" dirty="0" smtClean="0"/>
              <a:t>keménységét okozzák</a:t>
            </a:r>
            <a:endParaRPr lang="hu-HU" sz="2400" b="1" u="sng" dirty="0"/>
          </a:p>
        </p:txBody>
      </p:sp>
      <p:sp>
        <p:nvSpPr>
          <p:cNvPr id="8" name="Lefelé nyíl 7"/>
          <p:cNvSpPr/>
          <p:nvPr/>
        </p:nvSpPr>
        <p:spPr>
          <a:xfrm>
            <a:off x="6372199" y="4527571"/>
            <a:ext cx="648072" cy="871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 rot="2647573">
            <a:off x="3243635" y="2366452"/>
            <a:ext cx="504057" cy="525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 rot="18637702">
            <a:off x="5756672" y="2339026"/>
            <a:ext cx="504057" cy="525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6" name="Picture 2" descr="KÃ©ptalÃ¡lat a kÃ¶vetkezÅre: âesÅ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1125"/>
            <a:ext cx="4157170" cy="21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02819"/>
            <a:ext cx="252028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5400" dirty="0">
                <a:solidFill>
                  <a:schemeClr val="tx1"/>
                </a:solidFill>
              </a:rPr>
              <a:t>Kísérlet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88451739"/>
              </p:ext>
            </p:extLst>
          </p:nvPr>
        </p:nvGraphicFramePr>
        <p:xfrm>
          <a:off x="323528" y="2924944"/>
          <a:ext cx="856895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églalap 8"/>
          <p:cNvSpPr/>
          <p:nvPr/>
        </p:nvSpPr>
        <p:spPr>
          <a:xfrm>
            <a:off x="4139952" y="5935889"/>
            <a:ext cx="400988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dirty="0" smtClean="0"/>
              <a:t>Az </a:t>
            </a:r>
            <a:r>
              <a:rPr lang="hu-HU" sz="2800" dirty="0"/>
              <a:t>oldat zavarossá válik.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25879" y="5589240"/>
            <a:ext cx="343594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dirty="0" smtClean="0"/>
              <a:t>Megfigyelés, tapasztalat:</a:t>
            </a:r>
            <a:endParaRPr lang="hu-HU" sz="24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39149945"/>
              </p:ext>
            </p:extLst>
          </p:nvPr>
        </p:nvGraphicFramePr>
        <p:xfrm>
          <a:off x="407020" y="965338"/>
          <a:ext cx="8401968" cy="20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149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DDBB119-1BE0-4A01-A6CB-058527EC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0DDBB119-1BE0-4A01-A6CB-058527EC7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71790F4-616E-4BC9-9F02-8A72B454F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571790F4-616E-4BC9-9F02-8A72B454F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F87321-F8E4-49A3-9A52-A6FCD023C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3EF87321-F8E4-49A3-9A52-A6FCD023C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87E805-AA57-4BEB-ADC7-4839B2516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5587E805-AA57-4BEB-ADC7-4839B2516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892327-E879-4D38-BC69-A3F9F71D8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E3892327-E879-4D38-BC69-A3F9F71D8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E7C11E9-516B-4FBE-AC89-0B6B12C39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9E7C11E9-516B-4FBE-AC89-0B6B12C39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13B68DB-7BBE-424C-BAB7-30DAC4039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B13B68DB-7BBE-424C-BAB7-30DAC4039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0ECD0E3-A019-4F94-B2D8-5EB6C4617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B0ECD0E3-A019-4F94-B2D8-5EB6C4617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E9D65E5-61B6-48E9-AC5F-DA8D8BA48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graphicEl>
                                              <a:dgm id="{1E9D65E5-61B6-48E9-AC5F-DA8D8BA48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A2376BD-C154-474A-A324-33D5752A9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AA2376BD-C154-474A-A324-33D5752A9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P spid="9" grpId="0" animBg="1"/>
      <p:bldP spid="11" grpId="0" animBg="1"/>
      <p:bldGraphic spid="1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538736" cy="7223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Magyarázat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25958" y="918118"/>
            <a:ext cx="3063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szén-dioxid-tartalmú </a:t>
            </a:r>
            <a:endParaRPr lang="hu-HU" sz="2400" dirty="0" smtClean="0"/>
          </a:p>
          <a:p>
            <a:pPr algn="ctr"/>
            <a:r>
              <a:rPr lang="hu-HU" sz="2400" dirty="0" smtClean="0"/>
              <a:t>esővíz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640158" y="1147857"/>
            <a:ext cx="2905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vízben oldhatatlan </a:t>
            </a:r>
            <a:endParaRPr lang="hu-HU" sz="2400" dirty="0" smtClean="0"/>
          </a:p>
          <a:p>
            <a:r>
              <a:rPr lang="hu-HU" sz="2400" dirty="0" smtClean="0"/>
              <a:t>kalcium-karbonáttal</a:t>
            </a:r>
            <a:endParaRPr lang="hu-HU" sz="2400" dirty="0"/>
          </a:p>
        </p:txBody>
      </p:sp>
      <p:sp>
        <p:nvSpPr>
          <p:cNvPr id="8" name="Téglalap 7"/>
          <p:cNvSpPr/>
          <p:nvPr/>
        </p:nvSpPr>
        <p:spPr>
          <a:xfrm>
            <a:off x="1259632" y="2070489"/>
            <a:ext cx="7195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/>
              <a:t>CaCO3 + H2O + CO2 = Ca(HCO3)2</a:t>
            </a:r>
          </a:p>
        </p:txBody>
      </p:sp>
      <p:sp>
        <p:nvSpPr>
          <p:cNvPr id="9" name="Téglalap 8"/>
          <p:cNvSpPr/>
          <p:nvPr/>
        </p:nvSpPr>
        <p:spPr>
          <a:xfrm>
            <a:off x="640158" y="4996104"/>
            <a:ext cx="7310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/>
              <a:t>Ca(HCO3)2 = CaCO3 + H2O + CO2 </a:t>
            </a:r>
          </a:p>
        </p:txBody>
      </p:sp>
      <p:sp>
        <p:nvSpPr>
          <p:cNvPr id="10" name="Téglalap 9"/>
          <p:cNvSpPr/>
          <p:nvPr/>
        </p:nvSpPr>
        <p:spPr>
          <a:xfrm>
            <a:off x="640158" y="4416434"/>
            <a:ext cx="74825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b="1" u="sng" dirty="0"/>
              <a:t>Ha a szén-dioxid mennyisége csökken </a:t>
            </a:r>
            <a:r>
              <a:rPr lang="hu-HU" sz="2400" b="1" u="sng" dirty="0" smtClean="0"/>
              <a:t>( </a:t>
            </a:r>
            <a:r>
              <a:rPr lang="hu-HU" sz="2400" b="1" u="sng" dirty="0"/>
              <a:t>melegítés </a:t>
            </a:r>
            <a:r>
              <a:rPr lang="hu-HU" sz="2400" b="1" u="sng" dirty="0" smtClean="0"/>
              <a:t>)</a:t>
            </a:r>
            <a:endParaRPr lang="hu-HU" sz="2400" b="1" u="sng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5088703" y="3067389"/>
            <a:ext cx="3792448" cy="831113"/>
            <a:chOff x="5070733" y="3029451"/>
            <a:chExt cx="3792448" cy="831113"/>
          </a:xfrm>
        </p:grpSpPr>
        <p:sp>
          <p:nvSpPr>
            <p:cNvPr id="7" name="Téglalap 6"/>
            <p:cNvSpPr/>
            <p:nvPr/>
          </p:nvSpPr>
          <p:spPr>
            <a:xfrm>
              <a:off x="5070733" y="3460454"/>
              <a:ext cx="3792448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u-HU" sz="2000" dirty="0"/>
                <a:t>vízben oldódó vegyületté </a:t>
              </a:r>
              <a:r>
                <a:rPr lang="hu-HU" sz="2000" dirty="0" smtClean="0"/>
                <a:t>alakítja</a:t>
              </a:r>
              <a:endParaRPr lang="hu-HU" sz="2000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5870310" y="3029451"/>
              <a:ext cx="2344424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u-HU" sz="2000" dirty="0" smtClean="0"/>
                <a:t>A  </a:t>
              </a:r>
              <a:r>
                <a:rPr lang="hu-HU" sz="2000" dirty="0"/>
                <a:t>víz keménységét </a:t>
              </a:r>
            </a:p>
          </p:txBody>
        </p:sp>
      </p:grpSp>
      <p:sp>
        <p:nvSpPr>
          <p:cNvPr id="12" name="Téglalap 11"/>
          <p:cNvSpPr/>
          <p:nvPr/>
        </p:nvSpPr>
        <p:spPr>
          <a:xfrm>
            <a:off x="3087014" y="5844660"/>
            <a:ext cx="2417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/>
              <a:t>kiválik az oldatból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835696" y="2595556"/>
            <a:ext cx="1029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mészkő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725958" y="5457769"/>
            <a:ext cx="943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mészkő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589885" y="6111405"/>
            <a:ext cx="3459858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 változó </a:t>
            </a:r>
            <a:r>
              <a:rPr lang="hu-HU" sz="2800" b="1" dirty="0" smtClean="0">
                <a:solidFill>
                  <a:srgbClr val="C00000"/>
                </a:solidFill>
              </a:rPr>
              <a:t>keménység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16" name="Bal oldali kapcsos zárójel 15"/>
          <p:cNvSpPr/>
          <p:nvPr/>
        </p:nvSpPr>
        <p:spPr>
          <a:xfrm rot="5400000">
            <a:off x="4126540" y="801224"/>
            <a:ext cx="518714" cy="2597766"/>
          </a:xfrm>
          <a:prstGeom prst="leftBrace">
            <a:avLst>
              <a:gd name="adj1" fmla="val 0"/>
              <a:gd name="adj2" fmla="val 1869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lagnyíl felfelé 16"/>
          <p:cNvSpPr/>
          <p:nvPr/>
        </p:nvSpPr>
        <p:spPr>
          <a:xfrm>
            <a:off x="2911251" y="2680836"/>
            <a:ext cx="3600400" cy="568982"/>
          </a:xfrm>
          <a:prstGeom prst="curvedUpArrow">
            <a:avLst>
              <a:gd name="adj1" fmla="val 25000"/>
              <a:gd name="adj2" fmla="val 52978"/>
              <a:gd name="adj3" fmla="val 5901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8750" t="28070" r="50658" b="40351"/>
          <a:stretch/>
        </p:blipFill>
        <p:spPr>
          <a:xfrm>
            <a:off x="323528" y="980728"/>
            <a:ext cx="8688966" cy="50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19892" y="661622"/>
            <a:ext cx="392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/>
              <a:t> változó </a:t>
            </a:r>
            <a:r>
              <a:rPr lang="hu-HU" sz="3200" b="1" dirty="0" smtClean="0"/>
              <a:t>keménység</a:t>
            </a:r>
            <a:endParaRPr lang="hu-HU" sz="3200" b="1" dirty="0"/>
          </a:p>
        </p:txBody>
      </p:sp>
      <p:sp>
        <p:nvSpPr>
          <p:cNvPr id="3" name="Téglalap 2"/>
          <p:cNvSpPr/>
          <p:nvPr/>
        </p:nvSpPr>
        <p:spPr>
          <a:xfrm>
            <a:off x="5023340" y="661622"/>
            <a:ext cx="390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/>
              <a:t>állandó </a:t>
            </a:r>
            <a:r>
              <a:rPr lang="hu-HU" sz="3200" b="1" dirty="0" smtClean="0"/>
              <a:t>keménység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583843" y="1466413"/>
            <a:ext cx="3288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Kalcium-hidrogén-karbonát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360159" y="1915664"/>
            <a:ext cx="3735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magnézium-hidrogén-karbonát </a:t>
            </a:r>
          </a:p>
        </p:txBody>
      </p:sp>
      <p:sp>
        <p:nvSpPr>
          <p:cNvPr id="6" name="Téglalap 5"/>
          <p:cNvSpPr/>
          <p:nvPr/>
        </p:nvSpPr>
        <p:spPr>
          <a:xfrm>
            <a:off x="5004048" y="1466413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 kalcium- és </a:t>
            </a:r>
            <a:r>
              <a:rPr lang="hu-HU" sz="2000" dirty="0" smtClean="0"/>
              <a:t>magnézium vegyületek </a:t>
            </a:r>
          </a:p>
          <a:p>
            <a:pPr algn="ctr"/>
            <a:r>
              <a:rPr lang="hu-HU" sz="2000" dirty="0" smtClean="0"/>
              <a:t>(</a:t>
            </a:r>
            <a:r>
              <a:rPr lang="hu-HU" sz="2000" dirty="0"/>
              <a:t>kloridok, nitrátok, szulfátok) </a:t>
            </a:r>
          </a:p>
        </p:txBody>
      </p:sp>
      <p:sp>
        <p:nvSpPr>
          <p:cNvPr id="7" name="Téglalap 6"/>
          <p:cNvSpPr/>
          <p:nvPr/>
        </p:nvSpPr>
        <p:spPr>
          <a:xfrm>
            <a:off x="669836" y="3429000"/>
            <a:ext cx="305179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3200" b="1" dirty="0" smtClean="0"/>
              <a:t>vízkőképződés</a:t>
            </a:r>
            <a:endParaRPr lang="hu-HU" sz="3200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50591" t="45465" r="18826" b="22117"/>
          <a:stretch/>
        </p:blipFill>
        <p:spPr>
          <a:xfrm>
            <a:off x="4283968" y="3282980"/>
            <a:ext cx="4635232" cy="30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9cee4cb1d6abc2a60b682d73dbe571f.320430.717x4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5059564" cy="3024336"/>
          </a:xfrm>
        </p:spPr>
      </p:pic>
      <p:pic>
        <p:nvPicPr>
          <p:cNvPr id="5" name="Kép 4" descr="680x0.jpg"/>
          <p:cNvPicPr>
            <a:picLocks noChangeAspect="1"/>
          </p:cNvPicPr>
          <p:nvPr/>
        </p:nvPicPr>
        <p:blipFill rotWithShape="1">
          <a:blip r:embed="rId4" cstate="print"/>
          <a:srcRect l="9524" t="18766" r="7936" b="12998"/>
          <a:stretch/>
        </p:blipFill>
        <p:spPr>
          <a:xfrm>
            <a:off x="4499992" y="3212976"/>
            <a:ext cx="4393611" cy="321352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20580" y="3556416"/>
            <a:ext cx="3960440" cy="25545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3200" dirty="0" smtClean="0"/>
              <a:t> </a:t>
            </a:r>
            <a:r>
              <a:rPr lang="hu-HU" sz="3200" dirty="0"/>
              <a:t>savas kémhatású oldatokkal (</a:t>
            </a:r>
            <a:r>
              <a:rPr lang="hu-HU" sz="3200" dirty="0" err="1" smtClean="0"/>
              <a:t>ecettel,vízkőoldóval</a:t>
            </a:r>
            <a:r>
              <a:rPr lang="hu-HU" sz="3200" dirty="0" smtClean="0"/>
              <a:t>)  </a:t>
            </a:r>
            <a:r>
              <a:rPr lang="hu-HU" sz="3200"/>
              <a:t>oldhatóvá </a:t>
            </a:r>
            <a:r>
              <a:rPr lang="hu-HU" sz="3200" smtClean="0"/>
              <a:t>tenni,</a:t>
            </a:r>
            <a:endParaRPr lang="hu-HU" sz="3200" dirty="0" smtClean="0"/>
          </a:p>
          <a:p>
            <a:pPr algn="ctr"/>
            <a:r>
              <a:rPr lang="hu-HU" sz="3200" dirty="0" smtClean="0"/>
              <a:t> </a:t>
            </a:r>
            <a:r>
              <a:rPr lang="hu-HU" sz="3200" dirty="0"/>
              <a:t>eltávolítani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45846"/>
            <a:ext cx="259228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5400" dirty="0">
                <a:solidFill>
                  <a:schemeClr val="tx1"/>
                </a:solidFill>
              </a:rPr>
              <a:t>Kísérlet</a:t>
            </a:r>
          </a:p>
        </p:txBody>
      </p:sp>
      <p:sp>
        <p:nvSpPr>
          <p:cNvPr id="3" name="Téglalap 2"/>
          <p:cNvSpPr/>
          <p:nvPr/>
        </p:nvSpPr>
        <p:spPr>
          <a:xfrm>
            <a:off x="4381181" y="2999736"/>
            <a:ext cx="261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 </a:t>
            </a:r>
            <a:r>
              <a:rPr lang="hu-HU" sz="2000" dirty="0" smtClean="0"/>
              <a:t>kalcium-klorid-oldat </a:t>
            </a:r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668047" y="2643357"/>
            <a:ext cx="1702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desztillált </a:t>
            </a:r>
            <a:r>
              <a:rPr lang="hu-HU" sz="2000" dirty="0" smtClean="0"/>
              <a:t>víz </a:t>
            </a:r>
            <a:endParaRPr lang="hu-HU" sz="2000" dirty="0"/>
          </a:p>
        </p:txBody>
      </p:sp>
      <p:sp>
        <p:nvSpPr>
          <p:cNvPr id="6" name="Téglalap 5"/>
          <p:cNvSpPr/>
          <p:nvPr/>
        </p:nvSpPr>
        <p:spPr>
          <a:xfrm>
            <a:off x="3787268" y="1734446"/>
            <a:ext cx="244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 </a:t>
            </a:r>
            <a:r>
              <a:rPr lang="hu-HU" sz="2400" dirty="0"/>
              <a:t>késhegynyi </a:t>
            </a:r>
            <a:r>
              <a:rPr lang="hu-HU" sz="2400" dirty="0" smtClean="0"/>
              <a:t>szappanreszelék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204999" y="413277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Dugóval zárjuk le és rázzuk össze a két kémcsövet!</a:t>
            </a:r>
          </a:p>
        </p:txBody>
      </p:sp>
      <p:sp>
        <p:nvSpPr>
          <p:cNvPr id="8" name="Téglalap 7"/>
          <p:cNvSpPr/>
          <p:nvPr/>
        </p:nvSpPr>
        <p:spPr>
          <a:xfrm>
            <a:off x="204999" y="5439139"/>
            <a:ext cx="376776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b="1" dirty="0" smtClean="0"/>
              <a:t>Megfigyelés, tapasztalat:</a:t>
            </a:r>
            <a:endParaRPr lang="hu-HU" sz="2400" b="1" dirty="0"/>
          </a:p>
        </p:txBody>
      </p:sp>
      <p:sp>
        <p:nvSpPr>
          <p:cNvPr id="9" name="Téglalap 8"/>
          <p:cNvSpPr/>
          <p:nvPr/>
        </p:nvSpPr>
        <p:spPr>
          <a:xfrm>
            <a:off x="323528" y="572173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dirty="0"/>
              <a:t>A desztillált vízben </a:t>
            </a:r>
            <a:r>
              <a:rPr lang="hu-HU" sz="2800" b="1" u="sng" dirty="0"/>
              <a:t>habzik</a:t>
            </a:r>
            <a:r>
              <a:rPr lang="hu-HU" sz="2400" dirty="0"/>
              <a:t>, </a:t>
            </a:r>
            <a:endParaRPr lang="hu-HU" sz="2400" dirty="0" smtClean="0"/>
          </a:p>
          <a:p>
            <a:pPr algn="r"/>
            <a:r>
              <a:rPr lang="hu-HU" sz="2400" dirty="0" smtClean="0"/>
              <a:t>a </a:t>
            </a:r>
            <a:r>
              <a:rPr lang="hu-HU" sz="2400" dirty="0"/>
              <a:t>kalciumion-tartalmú vízben </a:t>
            </a:r>
            <a:r>
              <a:rPr lang="hu-HU" sz="2800" b="1" u="sng" dirty="0"/>
              <a:t>nem habzik </a:t>
            </a:r>
            <a:r>
              <a:rPr lang="hu-HU" sz="2400" dirty="0"/>
              <a:t>a </a:t>
            </a:r>
            <a:r>
              <a:rPr lang="hu-HU" sz="2400" dirty="0" smtClean="0"/>
              <a:t>szappan.</a:t>
            </a:r>
            <a:endParaRPr lang="hu-HU" sz="2400" dirty="0"/>
          </a:p>
        </p:txBody>
      </p:sp>
      <p:pic>
        <p:nvPicPr>
          <p:cNvPr id="5122" name="Picture 2" descr="KapcsolÃ³dÃ³ kÃ©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00" l="10000" r="90500">
                        <a14:backgroundMark x1="19100" y1="39400" x2="19100" y2="39400"/>
                        <a14:backgroundMark x1="72900" y1="44200" x2="72900" y2="4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89" r="37367"/>
          <a:stretch/>
        </p:blipFill>
        <p:spPr bwMode="auto">
          <a:xfrm>
            <a:off x="2287034" y="1534286"/>
            <a:ext cx="622820" cy="21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apcsolÃ³dÃ³ kÃ©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00" l="10000" r="90500">
                        <a14:backgroundMark x1="19100" y1="39400" x2="19100" y2="39400"/>
                        <a14:backgroundMark x1="72900" y1="44200" x2="72900" y2="4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89" r="37367"/>
          <a:stretch/>
        </p:blipFill>
        <p:spPr bwMode="auto">
          <a:xfrm>
            <a:off x="6846930" y="1546990"/>
            <a:ext cx="535882" cy="21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pcsolÃ³dÃ³ kÃ©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2" r="37979"/>
          <a:stretch/>
        </p:blipFill>
        <p:spPr bwMode="auto">
          <a:xfrm>
            <a:off x="7927807" y="3515863"/>
            <a:ext cx="866500" cy="190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Kereszt 9"/>
          <p:cNvSpPr/>
          <p:nvPr/>
        </p:nvSpPr>
        <p:spPr>
          <a:xfrm>
            <a:off x="3528599" y="1734446"/>
            <a:ext cx="552890" cy="504056"/>
          </a:xfrm>
          <a:prstGeom prst="plus">
            <a:avLst>
              <a:gd name="adj" fmla="val 3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lagnyíl felfelé 11"/>
          <p:cNvSpPr/>
          <p:nvPr/>
        </p:nvSpPr>
        <p:spPr>
          <a:xfrm rot="10800000">
            <a:off x="2547351" y="977987"/>
            <a:ext cx="1432804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Szalagnyíl felfelé 14"/>
          <p:cNvSpPr/>
          <p:nvPr/>
        </p:nvSpPr>
        <p:spPr>
          <a:xfrm rot="10800000" flipH="1">
            <a:off x="5749201" y="1002082"/>
            <a:ext cx="1549823" cy="532202"/>
          </a:xfrm>
          <a:prstGeom prst="curvedUpArrow">
            <a:avLst>
              <a:gd name="adj1" fmla="val 25000"/>
              <a:gd name="adj2" fmla="val 50000"/>
              <a:gd name="adj3" fmla="val 48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330392"/>
            <a:ext cx="3394720" cy="794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u-HU" sz="4800" b="1" dirty="0" smtClean="0"/>
              <a:t>Kemény víz</a:t>
            </a:r>
            <a:endParaRPr lang="hu-HU" sz="4800" b="1" dirty="0"/>
          </a:p>
        </p:txBody>
      </p:sp>
      <p:sp>
        <p:nvSpPr>
          <p:cNvPr id="4" name="Téglalap 3"/>
          <p:cNvSpPr/>
          <p:nvPr/>
        </p:nvSpPr>
        <p:spPr>
          <a:xfrm>
            <a:off x="186021" y="1416250"/>
            <a:ext cx="2582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 a kemény víz</a:t>
            </a:r>
            <a:endParaRPr lang="hu-HU" sz="3200" dirty="0"/>
          </a:p>
        </p:txBody>
      </p:sp>
      <p:sp>
        <p:nvSpPr>
          <p:cNvPr id="5" name="Téglalap 4"/>
          <p:cNvSpPr/>
          <p:nvPr/>
        </p:nvSpPr>
        <p:spPr>
          <a:xfrm>
            <a:off x="2768452" y="2133969"/>
            <a:ext cx="6569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/>
              <a:t>szappannal és egyéb mosószerekkel </a:t>
            </a:r>
          </a:p>
        </p:txBody>
      </p:sp>
      <p:sp>
        <p:nvSpPr>
          <p:cNvPr id="6" name="Téglalap 5"/>
          <p:cNvSpPr/>
          <p:nvPr/>
        </p:nvSpPr>
        <p:spPr>
          <a:xfrm>
            <a:off x="388627" y="3087252"/>
            <a:ext cx="847475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u-HU" sz="2800" dirty="0" smtClean="0"/>
              <a:t>oldhatatlan</a:t>
            </a:r>
            <a:r>
              <a:rPr lang="hu-HU" sz="2800" dirty="0"/>
              <a:t> csapadékot képez, </a:t>
            </a:r>
            <a:endParaRPr lang="hu-HU" sz="2800" dirty="0" smtClean="0"/>
          </a:p>
          <a:p>
            <a:pPr algn="ctr"/>
            <a:r>
              <a:rPr lang="hu-HU" sz="2800" dirty="0" smtClean="0"/>
              <a:t>amely </a:t>
            </a:r>
            <a:r>
              <a:rPr lang="hu-HU" sz="2800" dirty="0"/>
              <a:t>gátolja a habképzést és csökkenti a mosóhatást.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4211960" y="4149080"/>
            <a:ext cx="828092" cy="1239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468733" y="5466704"/>
            <a:ext cx="2280817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hu-HU" sz="3600" dirty="0"/>
              <a:t>vízlágyítás</a:t>
            </a:r>
          </a:p>
        </p:txBody>
      </p:sp>
      <p:sp>
        <p:nvSpPr>
          <p:cNvPr id="10" name="Kanyar jobbra 9"/>
          <p:cNvSpPr/>
          <p:nvPr/>
        </p:nvSpPr>
        <p:spPr>
          <a:xfrm rot="5400000">
            <a:off x="4147918" y="413745"/>
            <a:ext cx="483626" cy="295682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0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1047</Words>
  <Application>Microsoft Office PowerPoint</Application>
  <PresentationFormat>Diavetítés a képernyőre (4:3 oldalarány)</PresentationFormat>
  <Paragraphs>157</Paragraphs>
  <Slides>15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Áramlás</vt:lpstr>
      <vt:lpstr>A vizek keménysége és a vízlágyítás</vt:lpstr>
      <vt:lpstr>A kemény víz kialakulása</vt:lpstr>
      <vt:lpstr>PowerPoint-bemutató</vt:lpstr>
      <vt:lpstr>Magyarázat</vt:lpstr>
      <vt:lpstr>PowerPoint-bemutató</vt:lpstr>
      <vt:lpstr>PowerPoint-bemutató</vt:lpstr>
      <vt:lpstr>PowerPoint-bemutató</vt:lpstr>
      <vt:lpstr>PowerPoint-bemutató</vt:lpstr>
      <vt:lpstr>Kemény víz</vt:lpstr>
      <vt:lpstr>Vízlágyítás</vt:lpstr>
      <vt:lpstr>PowerPoint-bemutató</vt:lpstr>
      <vt:lpstr>PowerPoint-bemutató</vt:lpstr>
      <vt:lpstr>Vízlágyító szerek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vizek keménysége és a vízlágyítás</dc:title>
  <dc:creator>Bada</dc:creator>
  <cp:lastModifiedBy>Henriett Székely</cp:lastModifiedBy>
  <cp:revision>33</cp:revision>
  <dcterms:created xsi:type="dcterms:W3CDTF">2018-04-10T12:43:12Z</dcterms:created>
  <dcterms:modified xsi:type="dcterms:W3CDTF">2020-03-29T08:26:35Z</dcterms:modified>
</cp:coreProperties>
</file>